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9"/>
  </p:notesMasterIdLst>
  <p:sldIdLst>
    <p:sldId id="256" r:id="rId2"/>
    <p:sldId id="257" r:id="rId3"/>
    <p:sldId id="258" r:id="rId4"/>
    <p:sldId id="260" r:id="rId5"/>
    <p:sldId id="259" r:id="rId6"/>
    <p:sldId id="261" r:id="rId7"/>
    <p:sldId id="278" r:id="rId8"/>
    <p:sldId id="279" r:id="rId9"/>
    <p:sldId id="262" r:id="rId10"/>
    <p:sldId id="280" r:id="rId11"/>
    <p:sldId id="282" r:id="rId12"/>
    <p:sldId id="281" r:id="rId13"/>
    <p:sldId id="263" r:id="rId14"/>
    <p:sldId id="273" r:id="rId15"/>
    <p:sldId id="276" r:id="rId16"/>
    <p:sldId id="274" r:id="rId17"/>
    <p:sldId id="277" r:id="rId18"/>
    <p:sldId id="275" r:id="rId19"/>
    <p:sldId id="264" r:id="rId20"/>
    <p:sldId id="265" r:id="rId21"/>
    <p:sldId id="267" r:id="rId22"/>
    <p:sldId id="266" r:id="rId23"/>
    <p:sldId id="268" r:id="rId24"/>
    <p:sldId id="269" r:id="rId25"/>
    <p:sldId id="270" r:id="rId26"/>
    <p:sldId id="271" r:id="rId27"/>
    <p:sldId id="272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埼玉県教育委員会" initials="埼玉県教育委員会" lastIdx="1" clrIdx="0">
    <p:extLst>
      <p:ext uri="{19B8F6BF-5375-455C-9EA6-DF929625EA0E}">
        <p15:presenceInfo xmlns:p15="http://schemas.microsoft.com/office/powerpoint/2012/main" userId="埼玉県教育委員会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63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commentAuthors" Target="commentAuthor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11-29T09:24:43.472" idx="1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F5AE06-BC34-4569-B676-265ECD140D71}" type="datetimeFigureOut">
              <a:rPr kumimoji="1" lang="ja-JP" altLang="en-US" smtClean="0"/>
              <a:t>2023/11/30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0544A3-5CBF-4CA3-BEE5-AAC4F6289C1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762185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0544A3-5CBF-4CA3-BEE5-AAC4F6289C1A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170118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 smtClean="0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45D76-6AA5-41EF-9518-05F4FF47F36F}" type="datetime1">
              <a:rPr kumimoji="1" lang="ja-JP" altLang="en-US" smtClean="0"/>
              <a:t>2023/11/30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857848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7E1042-DB53-4808-B2F0-14BE302B4FDF}" type="datetime1">
              <a:rPr kumimoji="1" lang="ja-JP" altLang="en-US" smtClean="0"/>
              <a:t>2023/11/30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839772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B2D72D-3AD2-4049-801A-3483A14CEAC5}" type="datetime1">
              <a:rPr kumimoji="1" lang="ja-JP" altLang="en-US" smtClean="0"/>
              <a:t>2023/11/30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50785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4152B-EAE3-4725-ADB8-B85431E9AEC0}" type="datetime1">
              <a:rPr kumimoji="1" lang="ja-JP" altLang="en-US" smtClean="0"/>
              <a:t>2023/11/30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67202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93DBE-F160-4493-A464-AC383C030450}" type="datetime1">
              <a:rPr kumimoji="1" lang="ja-JP" altLang="en-US" smtClean="0"/>
              <a:t>2023/11/30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618171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46E84-04A2-4068-9481-76298A4EB795}" type="datetime1">
              <a:rPr kumimoji="1" lang="ja-JP" altLang="en-US" smtClean="0"/>
              <a:t>2023/11/30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427929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9BAA8D-AF39-431C-8E41-DC474B1C1898}" type="datetime1">
              <a:rPr kumimoji="1" lang="ja-JP" altLang="en-US" smtClean="0"/>
              <a:t>2023/11/30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93416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D06D5-35EC-4E41-9EE2-5C9B912A255C}" type="datetime1">
              <a:rPr kumimoji="1" lang="ja-JP" altLang="en-US" smtClean="0"/>
              <a:t>2023/11/30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060276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E0A4C9-DF93-41F6-8918-6CB9F1E7FAA5}" type="datetime1">
              <a:rPr kumimoji="1" lang="ja-JP" altLang="en-US" smtClean="0"/>
              <a:t>2023/11/30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834727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2D068-6C44-4E5D-9C01-BE75163B0276}" type="datetime1">
              <a:rPr kumimoji="1" lang="ja-JP" altLang="en-US" smtClean="0"/>
              <a:t>2023/11/30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654502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 smtClean="0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8DB06-B3D0-42FE-B836-9DA1997F31C6}" type="datetime1">
              <a:rPr kumimoji="1" lang="ja-JP" altLang="en-US" smtClean="0"/>
              <a:t>2023/11/30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788536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78443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719AE2-9309-4FFF-ACDC-2F2CB9E08C6F}" type="datetime1">
              <a:rPr kumimoji="1" lang="ja-JP" altLang="en-US" smtClean="0"/>
              <a:t>2023/11/30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00519" y="606892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4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375BA7-2E1E-47FD-9965-659EA7B60DE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pic>
        <p:nvPicPr>
          <p:cNvPr id="9" name="図 8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11809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482969" y="-17585"/>
            <a:ext cx="9144000" cy="1617818"/>
          </a:xfrm>
          <a:solidFill>
            <a:schemeClr val="bg1"/>
          </a:solidFill>
        </p:spPr>
        <p:txBody>
          <a:bodyPr>
            <a:normAutofit fontScale="90000"/>
          </a:bodyPr>
          <a:lstStyle/>
          <a:p>
            <a:r>
              <a:rPr kumimoji="1" lang="ja-JP" altLang="en-US" dirty="0" smtClean="0">
                <a:latin typeface="AR P黒丸ＰＯＰ体H" panose="020F0A00000000000000" pitchFamily="50" charset="-128"/>
                <a:ea typeface="AR P黒丸ＰＯＰ体H" panose="020F0A00000000000000" pitchFamily="50" charset="-128"/>
              </a:rPr>
              <a:t>チーム名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>
                <a:solidFill>
                  <a:srgbClr val="FF000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グットナチュラルパーソン！</a:t>
            </a:r>
            <a:endParaRPr kumimoji="1" lang="ja-JP" altLang="en-US" dirty="0">
              <a:solidFill>
                <a:srgbClr val="FF0000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12" name="サブタイトル 5"/>
          <p:cNvSpPr>
            <a:spLocks noGrp="1"/>
          </p:cNvSpPr>
          <p:nvPr>
            <p:ph type="subTitle" idx="1"/>
          </p:nvPr>
        </p:nvSpPr>
        <p:spPr>
          <a:xfrm>
            <a:off x="1192823" y="5079212"/>
            <a:ext cx="9724292" cy="3037591"/>
          </a:xfrm>
        </p:spPr>
        <p:txBody>
          <a:bodyPr>
            <a:normAutofit/>
          </a:bodyPr>
          <a:lstStyle/>
          <a:p>
            <a:r>
              <a:rPr kumimoji="1" lang="ja-JP" altLang="en-US" sz="6600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ゲーム名</a:t>
            </a:r>
            <a:r>
              <a:rPr lang="en-US" altLang="ja-JP" sz="66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/>
            </a:r>
            <a:br>
              <a:rPr lang="en-US" altLang="ja-JP" sz="66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</a:br>
            <a:r>
              <a:rPr lang="en-US" altLang="ja-JP" sz="6600" dirty="0" err="1" smtClean="0">
                <a:solidFill>
                  <a:srgbClr val="FF0000"/>
                </a:solidFill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Devile</a:t>
            </a:r>
            <a:r>
              <a:rPr lang="ja-JP" altLang="en-US" sz="6600" dirty="0" smtClean="0">
                <a:solidFill>
                  <a:srgbClr val="FF0000"/>
                </a:solidFill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・</a:t>
            </a:r>
            <a:r>
              <a:rPr lang="en-US" altLang="ja-JP" sz="6600" dirty="0" err="1" smtClean="0">
                <a:solidFill>
                  <a:srgbClr val="FF0000"/>
                </a:solidFill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Trex</a:t>
            </a:r>
            <a:endParaRPr kumimoji="1" lang="ja-JP" altLang="en-US" sz="6600" dirty="0">
              <a:solidFill>
                <a:srgbClr val="FF0000"/>
              </a:solidFill>
              <a:latin typeface="AR P悠々ゴシック体E" panose="040B0900000000000000" pitchFamily="50" charset="-128"/>
              <a:ea typeface="AR P悠々ゴシック体E" panose="040B0900000000000000" pitchFamily="50" charset="-128"/>
            </a:endParaRPr>
          </a:p>
        </p:txBody>
      </p:sp>
      <p:pic>
        <p:nvPicPr>
          <p:cNvPr id="13" name="図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6200" y="1466609"/>
            <a:ext cx="2736021" cy="3647205"/>
          </a:xfrm>
          <a:prstGeom prst="rect">
            <a:avLst/>
          </a:prstGeom>
        </p:spPr>
      </p:pic>
      <p:pic>
        <p:nvPicPr>
          <p:cNvPr id="14" name="図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472221" y="1622526"/>
            <a:ext cx="4485415" cy="4485415"/>
          </a:xfrm>
          <a:prstGeom prst="rect">
            <a:avLst/>
          </a:prstGeom>
        </p:spPr>
      </p:pic>
      <p:pic>
        <p:nvPicPr>
          <p:cNvPr id="3" name="図 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12" t="18205" r="22793" b="24102"/>
          <a:stretch/>
        </p:blipFill>
        <p:spPr>
          <a:xfrm>
            <a:off x="1291306" y="1526512"/>
            <a:ext cx="2714031" cy="4490124"/>
          </a:xfrm>
          <a:prstGeom prst="rect">
            <a:avLst/>
          </a:prstGeom>
        </p:spPr>
      </p:pic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35897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10</a:t>
            </a:fld>
            <a:endParaRPr kumimoji="1" lang="ja-JP" altLang="en-US"/>
          </a:p>
        </p:txBody>
      </p:sp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kumimoji="1" lang="ja-JP" altLang="en-US" sz="8800" u="sng" dirty="0" smtClean="0">
                <a:latin typeface="AR P黒丸ＰＯＰ体H" panose="020F0A00000000000000" pitchFamily="50" charset="-128"/>
                <a:ea typeface="AR P黒丸ＰＯＰ体H" panose="020F0A00000000000000" pitchFamily="50" charset="-128"/>
              </a:rPr>
              <a:t>スタート画面</a:t>
            </a:r>
            <a:endParaRPr kumimoji="1" lang="ja-JP" altLang="en-US" sz="8800" u="sng" dirty="0">
              <a:latin typeface="AR P黒丸ＰＯＰ体H" panose="020F0A00000000000000" pitchFamily="50" charset="-128"/>
              <a:ea typeface="AR P黒丸ＰＯＰ体H" panose="020F0A00000000000000" pitchFamily="50" charset="-128"/>
            </a:endParaRPr>
          </a:p>
        </p:txBody>
      </p:sp>
      <p:pic>
        <p:nvPicPr>
          <p:cNvPr id="6" name="動くティラノサウルス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93101" y="2034455"/>
            <a:ext cx="7154464" cy="4034472"/>
          </a:xfrm>
          <a:prstGeom prst="rect">
            <a:avLst/>
          </a:prstGeom>
        </p:spPr>
      </p:pic>
      <p:sp>
        <p:nvSpPr>
          <p:cNvPr id="9" name="テキスト ボックス 8"/>
          <p:cNvSpPr txBox="1"/>
          <p:nvPr/>
        </p:nvSpPr>
        <p:spPr>
          <a:xfrm>
            <a:off x="7816361" y="2679478"/>
            <a:ext cx="38404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b="1" dirty="0" smtClean="0"/>
              <a:t>←なんと</a:t>
            </a:r>
            <a:r>
              <a:rPr kumimoji="1" lang="ja-JP" altLang="en-US" sz="3600" b="1" u="sng" dirty="0" smtClean="0"/>
              <a:t>動く画像</a:t>
            </a:r>
            <a:r>
              <a:rPr kumimoji="1" lang="ja-JP" altLang="en-US" sz="3600" b="1" dirty="0" smtClean="0"/>
              <a:t>になっている！！</a:t>
            </a:r>
            <a:endParaRPr kumimoji="1" lang="ja-JP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4263034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11</a:t>
            </a:fld>
            <a:endParaRPr kumimoji="1" lang="ja-JP" altLang="en-US"/>
          </a:p>
        </p:txBody>
      </p:sp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1096108" y="183539"/>
            <a:ext cx="10515600" cy="1325563"/>
          </a:xfrm>
        </p:spPr>
        <p:txBody>
          <a:bodyPr>
            <a:normAutofit/>
          </a:bodyPr>
          <a:lstStyle/>
          <a:p>
            <a:r>
              <a:rPr lang="ja-JP" altLang="en-US" sz="4800" u="sng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タイトル画面などの説明</a:t>
            </a:r>
            <a:endParaRPr kumimoji="1" lang="ja-JP" altLang="en-US" sz="4800" u="sng" dirty="0">
              <a:latin typeface="AR P悠々ゴシック体E" panose="040B0900000000000000" pitchFamily="50" charset="-128"/>
              <a:ea typeface="AR P悠々ゴシック体E" panose="040B09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11739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12</a:t>
            </a:fld>
            <a:endParaRPr kumimoji="1" lang="ja-JP" altLang="en-US"/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524" y="1850047"/>
            <a:ext cx="7315200" cy="4019550"/>
          </a:xfrm>
          <a:prstGeom prst="rect">
            <a:avLst/>
          </a:prstGeom>
        </p:spPr>
      </p:pic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1096108" y="183539"/>
            <a:ext cx="10515600" cy="1325563"/>
          </a:xfrm>
        </p:spPr>
        <p:txBody>
          <a:bodyPr>
            <a:normAutofit/>
          </a:bodyPr>
          <a:lstStyle/>
          <a:p>
            <a:r>
              <a:rPr kumimoji="1" lang="en-US" altLang="ja-JP" sz="4800" u="sng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How</a:t>
            </a:r>
            <a:r>
              <a:rPr lang="ja-JP" altLang="en-US" sz="4800" u="sng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 </a:t>
            </a:r>
            <a:r>
              <a:rPr lang="en-US" altLang="ja-JP" sz="4800" u="sng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to play</a:t>
            </a:r>
            <a:r>
              <a:rPr lang="ja-JP" altLang="en-US" sz="4800" u="sng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の説明</a:t>
            </a:r>
            <a:endParaRPr kumimoji="1" lang="ja-JP" altLang="en-US" sz="4800" u="sng" dirty="0">
              <a:latin typeface="AR P悠々ゴシック体E" panose="040B0900000000000000" pitchFamily="50" charset="-128"/>
              <a:ea typeface="AR P悠々ゴシック体E" panose="040B0900000000000000" pitchFamily="50" charset="-128"/>
            </a:endParaRPr>
          </a:p>
        </p:txBody>
      </p:sp>
      <p:sp>
        <p:nvSpPr>
          <p:cNvPr id="3" name="テキスト ボックス 2"/>
          <p:cNvSpPr txBox="1"/>
          <p:nvPr/>
        </p:nvSpPr>
        <p:spPr>
          <a:xfrm>
            <a:off x="8232531" y="2206869"/>
            <a:ext cx="38111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b="1" dirty="0" smtClean="0">
                <a:latin typeface="小塚ゴシック Pr6N B" panose="020B0800000000000000" pitchFamily="34" charset="-128"/>
                <a:ea typeface="小塚ゴシック Pr6N B" panose="020B0800000000000000" pitchFamily="34" charset="-128"/>
              </a:rPr>
              <a:t>WASDE</a:t>
            </a:r>
            <a:r>
              <a:rPr kumimoji="1" lang="ja-JP" altLang="en-US" sz="2400" b="1" dirty="0" smtClean="0">
                <a:latin typeface="小塚ゴシック Pr6N B" panose="020B0800000000000000" pitchFamily="34" charset="-128"/>
                <a:ea typeface="小塚ゴシック Pr6N B" panose="020B0800000000000000" pitchFamily="34" charset="-128"/>
              </a:rPr>
              <a:t>キーのいずれか</a:t>
            </a:r>
            <a:endParaRPr kumimoji="1" lang="en-US" altLang="ja-JP" sz="2400" b="1" dirty="0" smtClean="0">
              <a:latin typeface="小塚ゴシック Pr6N B" panose="020B0800000000000000" pitchFamily="34" charset="-128"/>
              <a:ea typeface="小塚ゴシック Pr6N B" panose="020B0800000000000000" pitchFamily="34" charset="-128"/>
            </a:endParaRPr>
          </a:p>
          <a:p>
            <a:r>
              <a:rPr kumimoji="1" lang="ja-JP" altLang="en-US" sz="2400" b="1" dirty="0" smtClean="0">
                <a:latin typeface="小塚ゴシック Pr6N B" panose="020B0800000000000000" pitchFamily="34" charset="-128"/>
                <a:ea typeface="小塚ゴシック Pr6N B" panose="020B0800000000000000" pitchFamily="34" charset="-128"/>
              </a:rPr>
              <a:t>が押されると赤くなる</a:t>
            </a:r>
            <a:endParaRPr kumimoji="1" lang="ja-JP" altLang="en-US" sz="2400" b="1" dirty="0">
              <a:latin typeface="小塚ゴシック Pr6N B" panose="020B0800000000000000" pitchFamily="34" charset="-128"/>
              <a:ea typeface="小塚ゴシック Pr6N B" panose="020B0800000000000000" pitchFamily="34" charset="-128"/>
            </a:endParaRPr>
          </a:p>
        </p:txBody>
      </p:sp>
      <p:sp>
        <p:nvSpPr>
          <p:cNvPr id="6" name="下矢印 5"/>
          <p:cNvSpPr/>
          <p:nvPr/>
        </p:nvSpPr>
        <p:spPr>
          <a:xfrm>
            <a:off x="9584210" y="3247694"/>
            <a:ext cx="553915" cy="1292469"/>
          </a:xfrm>
          <a:prstGeom prst="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8012724" y="4540163"/>
            <a:ext cx="410426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400" b="1" i="1" u="sng" dirty="0" smtClean="0">
                <a:solidFill>
                  <a:srgbClr val="FFFF00"/>
                </a:solidFill>
                <a:latin typeface="小塚ゴシック Pr6N B" panose="020B0800000000000000" pitchFamily="34" charset="-128"/>
                <a:ea typeface="小塚ゴシック Pr6N B" panose="020B0800000000000000" pitchFamily="34" charset="-128"/>
              </a:rPr>
              <a:t>わかりやすい！</a:t>
            </a:r>
            <a:endParaRPr kumimoji="1" lang="ja-JP" altLang="en-US" sz="4400" b="1" i="1" u="sng" dirty="0">
              <a:solidFill>
                <a:srgbClr val="FFFF00"/>
              </a:solidFill>
              <a:latin typeface="小塚ゴシック Pr6N B" panose="020B0800000000000000" pitchFamily="34" charset="-128"/>
              <a:ea typeface="小塚ゴシック Pr6N B" panose="020B08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96527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096108" y="183539"/>
            <a:ext cx="10515600" cy="1325563"/>
          </a:xfrm>
        </p:spPr>
        <p:txBody>
          <a:bodyPr>
            <a:normAutofit/>
          </a:bodyPr>
          <a:lstStyle/>
          <a:p>
            <a:r>
              <a:rPr lang="ja-JP" altLang="ja-JP" sz="48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ＢＧＭ、３Ｄモデル、ゲームストーリー</a:t>
            </a:r>
            <a:endParaRPr kumimoji="1" lang="ja-JP" altLang="en-US" sz="4800" dirty="0">
              <a:latin typeface="AR P悠々ゴシック体E" panose="040B0900000000000000" pitchFamily="50" charset="-128"/>
              <a:ea typeface="AR P悠々ゴシック体E" panose="040B0900000000000000" pitchFamily="50" charset="-128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kumimoji="1" lang="ja-JP" altLang="en-US" sz="3600" dirty="0" smtClean="0">
                <a:solidFill>
                  <a:srgbClr val="FFFF00"/>
                </a:solidFill>
                <a:latin typeface="小塚ゴシック Pro H" panose="020B0800000000000000" pitchFamily="34" charset="-128"/>
                <a:ea typeface="小塚ゴシック Pro H" panose="020B0800000000000000" pitchFamily="34" charset="-128"/>
              </a:rPr>
              <a:t>ティラノモデル↓</a:t>
            </a:r>
            <a:r>
              <a:rPr kumimoji="1" lang="ja-JP" altLang="en-US" sz="3600" dirty="0" smtClean="0">
                <a:solidFill>
                  <a:srgbClr val="FF0000"/>
                </a:solidFill>
                <a:latin typeface="小塚ゴシック Pro H" panose="020B0800000000000000" pitchFamily="34" charset="-128"/>
                <a:ea typeface="小塚ゴシック Pro H" panose="020B0800000000000000" pitchFamily="34" charset="-128"/>
              </a:rPr>
              <a:t>　　　　</a:t>
            </a:r>
            <a:r>
              <a:rPr kumimoji="1" lang="ja-JP" altLang="en-US" sz="3600" dirty="0" smtClean="0">
                <a:solidFill>
                  <a:srgbClr val="FFFF00"/>
                </a:solidFill>
                <a:latin typeface="小塚ゴシック Pro H" panose="020B0800000000000000" pitchFamily="34" charset="-128"/>
                <a:ea typeface="小塚ゴシック Pro H" panose="020B0800000000000000" pitchFamily="34" charset="-128"/>
              </a:rPr>
              <a:t>キャラクターモデル↓</a:t>
            </a:r>
            <a:endParaRPr kumimoji="1" lang="ja-JP" altLang="en-US" sz="3600" dirty="0">
              <a:solidFill>
                <a:srgbClr val="FFFF00"/>
              </a:solidFill>
              <a:latin typeface="小塚ゴシック Pro H" panose="020B0800000000000000" pitchFamily="34" charset="-128"/>
              <a:ea typeface="小塚ゴシック Pro H" panose="020B0800000000000000" pitchFamily="34" charset="-128"/>
            </a:endParaRPr>
          </a:p>
        </p:txBody>
      </p:sp>
      <p:pic>
        <p:nvPicPr>
          <p:cNvPr id="4" name="図 3"/>
          <p:cNvPicPr/>
          <p:nvPr/>
        </p:nvPicPr>
        <p:blipFill>
          <a:blip r:embed="rId2"/>
          <a:stretch>
            <a:fillRect/>
          </a:stretch>
        </p:blipFill>
        <p:spPr>
          <a:xfrm>
            <a:off x="126261" y="2555923"/>
            <a:ext cx="6939586" cy="4425804"/>
          </a:xfrm>
          <a:prstGeom prst="rect">
            <a:avLst/>
          </a:prstGeom>
        </p:spPr>
      </p:pic>
      <p:pic>
        <p:nvPicPr>
          <p:cNvPr id="5" name="図 4"/>
          <p:cNvPicPr/>
          <p:nvPr/>
        </p:nvPicPr>
        <p:blipFill>
          <a:blip r:embed="rId3"/>
          <a:stretch>
            <a:fillRect/>
          </a:stretch>
        </p:blipFill>
        <p:spPr>
          <a:xfrm>
            <a:off x="5937738" y="2555923"/>
            <a:ext cx="7004539" cy="4542168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9596" y="2922007"/>
            <a:ext cx="3810000" cy="3810000"/>
          </a:xfrm>
          <a:prstGeom prst="rect">
            <a:avLst/>
          </a:prstGeom>
        </p:spPr>
      </p:pic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79165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ほかにも様々なモデル作成</a:t>
            </a:r>
            <a:endParaRPr kumimoji="1" lang="ja-JP" altLang="en-US" dirty="0">
              <a:latin typeface="AR P悠々ゴシック体E" panose="040B0900000000000000" pitchFamily="50" charset="-128"/>
              <a:ea typeface="AR P悠々ゴシック体E" panose="040B0900000000000000" pitchFamily="50" charset="-128"/>
            </a:endParaRPr>
          </a:p>
        </p:txBody>
      </p:sp>
      <p:pic>
        <p:nvPicPr>
          <p:cNvPr id="4" name="図 3"/>
          <p:cNvPicPr/>
          <p:nvPr/>
        </p:nvPicPr>
        <p:blipFill>
          <a:blip r:embed="rId2"/>
          <a:stretch>
            <a:fillRect/>
          </a:stretch>
        </p:blipFill>
        <p:spPr>
          <a:xfrm>
            <a:off x="218147" y="2396906"/>
            <a:ext cx="6200238" cy="3914994"/>
          </a:xfrm>
          <a:prstGeom prst="rect">
            <a:avLst/>
          </a:prstGeom>
        </p:spPr>
      </p:pic>
      <p:pic>
        <p:nvPicPr>
          <p:cNvPr id="5" name="図 4"/>
          <p:cNvPicPr/>
          <p:nvPr/>
        </p:nvPicPr>
        <p:blipFill>
          <a:blip r:embed="rId3"/>
          <a:stretch>
            <a:fillRect/>
          </a:stretch>
        </p:blipFill>
        <p:spPr>
          <a:xfrm>
            <a:off x="6418385" y="2396906"/>
            <a:ext cx="6016577" cy="3914994"/>
          </a:xfrm>
          <a:prstGeom prst="rect">
            <a:avLst/>
          </a:prstGeom>
        </p:spPr>
      </p:pic>
      <p:sp>
        <p:nvSpPr>
          <p:cNvPr id="6" name="コンテンツ プレースホルダー 2"/>
          <p:cNvSpPr txBox="1">
            <a:spLocks/>
          </p:cNvSpPr>
          <p:nvPr/>
        </p:nvSpPr>
        <p:spPr>
          <a:xfrm>
            <a:off x="9906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sz="3600" dirty="0" smtClean="0">
                <a:solidFill>
                  <a:srgbClr val="FFFF00"/>
                </a:solidFill>
                <a:latin typeface="小塚ゴシック Pro H" panose="020B0800000000000000" pitchFamily="34" charset="-128"/>
                <a:ea typeface="小塚ゴシック Pro H" panose="020B0800000000000000" pitchFamily="34" charset="-128"/>
              </a:rPr>
              <a:t>ロッカーモデル↓</a:t>
            </a:r>
            <a:r>
              <a:rPr lang="ja-JP" altLang="en-US" sz="3600" dirty="0" smtClean="0">
                <a:solidFill>
                  <a:srgbClr val="FF0000"/>
                </a:solidFill>
                <a:latin typeface="小塚ゴシック Pro H" panose="020B0800000000000000" pitchFamily="34" charset="-128"/>
                <a:ea typeface="小塚ゴシック Pro H" panose="020B0800000000000000" pitchFamily="34" charset="-128"/>
              </a:rPr>
              <a:t>　　　　　　</a:t>
            </a:r>
            <a:r>
              <a:rPr lang="ja-JP" altLang="en-US" sz="3600" dirty="0" smtClean="0">
                <a:solidFill>
                  <a:srgbClr val="FFFF00"/>
                </a:solidFill>
                <a:latin typeface="小塚ゴシック Pro H" panose="020B0800000000000000" pitchFamily="34" charset="-128"/>
                <a:ea typeface="小塚ゴシック Pro H" panose="020B0800000000000000" pitchFamily="34" charset="-128"/>
              </a:rPr>
              <a:t>机モデル↓</a:t>
            </a:r>
            <a:endParaRPr lang="ja-JP" altLang="en-US" sz="3600" dirty="0">
              <a:solidFill>
                <a:srgbClr val="FFFF00"/>
              </a:solidFill>
              <a:latin typeface="小塚ゴシック Pro H" panose="020B0800000000000000" pitchFamily="34" charset="-128"/>
              <a:ea typeface="小塚ゴシック Pro H" panose="020B0800000000000000" pitchFamily="34" charset="-128"/>
            </a:endParaRP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1673" y="2449403"/>
            <a:ext cx="3810000" cy="3810000"/>
          </a:xfrm>
          <a:prstGeom prst="rect">
            <a:avLst/>
          </a:prstGeom>
        </p:spPr>
      </p:pic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57551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04246" y="0"/>
            <a:ext cx="10515600" cy="1325563"/>
          </a:xfrm>
        </p:spPr>
        <p:txBody>
          <a:bodyPr>
            <a:noAutofit/>
          </a:bodyPr>
          <a:lstStyle/>
          <a:p>
            <a:r>
              <a:rPr kumimoji="1" lang="ja-JP" altLang="en-US" sz="9600" dirty="0" smtClean="0"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マップ</a:t>
            </a:r>
            <a:endParaRPr kumimoji="1" lang="ja-JP" altLang="en-US" sz="9600" dirty="0">
              <a:latin typeface="AR Pゴシック体S" panose="020B0A00000000000000" pitchFamily="50" charset="-128"/>
              <a:ea typeface="AR Pゴシック体S" panose="020B0A00000000000000" pitchFamily="50" charset="-128"/>
            </a:endParaRPr>
          </a:p>
        </p:txBody>
      </p:sp>
      <p:pic>
        <p:nvPicPr>
          <p:cNvPr id="4" name="コンテンツ プレースホルダー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3706" y="1021849"/>
            <a:ext cx="13655904" cy="5836151"/>
          </a:xfr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706" y="2369344"/>
            <a:ext cx="3810000" cy="3810000"/>
          </a:xfrm>
          <a:prstGeom prst="rect">
            <a:avLst/>
          </a:prstGeom>
        </p:spPr>
      </p:pic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09876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/>
          </a:bodyPr>
          <a:lstStyle/>
          <a:p>
            <a:r>
              <a:rPr lang="ja-JP" altLang="en-US" sz="8000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マップの</a:t>
            </a:r>
            <a:r>
              <a:rPr lang="ja-JP" altLang="ja-JP" sz="8000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壁紙</a:t>
            </a:r>
            <a:endParaRPr kumimoji="1" lang="ja-JP" altLang="en-US" sz="8000" dirty="0">
              <a:latin typeface="AR P悠々ゴシック体E" panose="040B0900000000000000" pitchFamily="50" charset="-128"/>
              <a:ea typeface="AR P悠々ゴシック体E" panose="040B0900000000000000" pitchFamily="50" charset="-128"/>
            </a:endParaRPr>
          </a:p>
        </p:txBody>
      </p:sp>
      <p:pic>
        <p:nvPicPr>
          <p:cNvPr id="4" name="コンテンツ プレースホルダー 3" descr="C:\Users\c0324\AppData\Local\Microsoft\Windows\INetCache\Content.Word\こくばん.png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0183" y="1320158"/>
            <a:ext cx="2347679" cy="265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47" name="Picture 3" descr="はっぴょおおおおおおおおおおおおおおお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1576" y="365125"/>
            <a:ext cx="5582871" cy="3756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8" name="Picture 4" descr="壁紙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8062" y="4259964"/>
            <a:ext cx="4419600" cy="2247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8284" y="3048000"/>
            <a:ext cx="3810000" cy="3810000"/>
          </a:xfrm>
          <a:prstGeom prst="rect">
            <a:avLst/>
          </a:prstGeom>
        </p:spPr>
      </p:pic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19468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87569" y="259617"/>
            <a:ext cx="10515600" cy="1325563"/>
          </a:xfrm>
        </p:spPr>
        <p:txBody>
          <a:bodyPr>
            <a:noAutofit/>
          </a:bodyPr>
          <a:lstStyle/>
          <a:p>
            <a:r>
              <a:rPr kumimoji="1" lang="ja-JP" altLang="en-US" sz="9600" dirty="0" smtClean="0"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ＢＧＭ</a:t>
            </a:r>
            <a:endParaRPr kumimoji="1" lang="ja-JP" altLang="en-US" sz="9600" dirty="0">
              <a:latin typeface="AR Pゴシック体S" panose="020B0A00000000000000" pitchFamily="50" charset="-128"/>
              <a:ea typeface="AR Pゴシック体S" panose="020B0A00000000000000" pitchFamily="50" charset="-128"/>
            </a:endParaRPr>
          </a:p>
        </p:txBody>
      </p:sp>
      <p:pic>
        <p:nvPicPr>
          <p:cNvPr id="4" name="コンテンツ プレースホルダー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06662"/>
            <a:ext cx="9022213" cy="4351338"/>
          </a:xfrm>
        </p:spPr>
      </p:pic>
      <p:sp>
        <p:nvSpPr>
          <p:cNvPr id="5" name="正方形/長方形 4"/>
          <p:cNvSpPr/>
          <p:nvPr/>
        </p:nvSpPr>
        <p:spPr>
          <a:xfrm>
            <a:off x="4213247" y="145584"/>
            <a:ext cx="7802136" cy="23083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7200" dirty="0" smtClean="0">
                <a:solidFill>
                  <a:srgbClr val="FFFF00"/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  <a:cs typeface="Times New Roman" panose="02020603050405020304" pitchFamily="18" charset="0"/>
              </a:rPr>
              <a:t>シンセサイザー</a:t>
            </a:r>
            <a:r>
              <a:rPr lang="ja-JP" altLang="en-US" sz="7200" dirty="0">
                <a:solidFill>
                  <a:srgbClr val="FFFF00"/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  <a:cs typeface="Times New Roman" panose="02020603050405020304" pitchFamily="18" charset="0"/>
              </a:rPr>
              <a:t>の</a:t>
            </a:r>
            <a:r>
              <a:rPr lang="en-US" altLang="ja-JP" sz="7200" dirty="0" smtClean="0">
                <a:solidFill>
                  <a:srgbClr val="FFFF00"/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  <a:cs typeface="Times New Roman" panose="02020603050405020304" pitchFamily="18" charset="0"/>
              </a:rPr>
              <a:t/>
            </a:r>
            <a:br>
              <a:rPr lang="en-US" altLang="ja-JP" sz="7200" dirty="0" smtClean="0">
                <a:solidFill>
                  <a:srgbClr val="FFFF00"/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  <a:cs typeface="Times New Roman" panose="02020603050405020304" pitchFamily="18" charset="0"/>
              </a:rPr>
            </a:br>
            <a:r>
              <a:rPr lang="ja-JP" altLang="en-US" sz="7200" dirty="0" smtClean="0">
                <a:solidFill>
                  <a:srgbClr val="FFFF00"/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  <a:cs typeface="Times New Roman" panose="02020603050405020304" pitchFamily="18" charset="0"/>
              </a:rPr>
              <a:t>ソフト使用！！！</a:t>
            </a:r>
            <a:endParaRPr lang="ja-JP" altLang="en-US" dirty="0">
              <a:solidFill>
                <a:srgbClr val="FFFF00"/>
              </a:solidFill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57372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sz="8000" dirty="0" smtClean="0">
                <a:latin typeface="AR P黒丸ＰＯＰ体H" panose="020F0A00000000000000" pitchFamily="50" charset="-128"/>
                <a:ea typeface="AR P黒丸ＰＯＰ体H" panose="020F0A00000000000000" pitchFamily="50" charset="-128"/>
              </a:rPr>
              <a:t>ゲームストーリー</a:t>
            </a:r>
            <a:endParaRPr kumimoji="1" lang="ja-JP" altLang="en-US" sz="8000" dirty="0">
              <a:latin typeface="AR P黒丸ＰＯＰ体H" panose="020F0A00000000000000" pitchFamily="50" charset="-128"/>
              <a:ea typeface="AR P黒丸ＰＯＰ体H" panose="020F0A00000000000000" pitchFamily="50" charset="-128"/>
            </a:endParaRPr>
          </a:p>
        </p:txBody>
      </p:sp>
      <p:pic>
        <p:nvPicPr>
          <p:cNvPr id="4" name="図 3" descr="C:\Users\c0324\AppData\Local\Microsoft\Windows\INetCache\Content.Word\ゲーム内で必要な動作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443" y="1951892"/>
            <a:ext cx="8917819" cy="3955562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4415" y="2853849"/>
            <a:ext cx="3810000" cy="3810000"/>
          </a:xfrm>
          <a:prstGeom prst="rect">
            <a:avLst/>
          </a:prstGeom>
        </p:spPr>
      </p:pic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25262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対馬説明スライド！（仮配置スライド）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19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08729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sz="60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1 </a:t>
            </a:r>
            <a:r>
              <a:rPr lang="ja-JP" altLang="ja-JP" sz="60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作成目的、背景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ja-JP" sz="4800" dirty="0" smtClean="0"/>
              <a:t>AI</a:t>
            </a:r>
            <a:r>
              <a:rPr kumimoji="1" lang="ja-JP" altLang="en-US" sz="4800" dirty="0" smtClean="0"/>
              <a:t>の機能や</a:t>
            </a:r>
            <a:r>
              <a:rPr kumimoji="1" lang="en-US" altLang="ja-JP" sz="4800" dirty="0" smtClean="0"/>
              <a:t>Unity</a:t>
            </a:r>
            <a:r>
              <a:rPr kumimoji="1" lang="ja-JP" altLang="en-US" sz="4800" dirty="0" smtClean="0"/>
              <a:t>を扱い</a:t>
            </a:r>
            <a:endParaRPr kumimoji="1" lang="en-US" altLang="ja-JP" sz="4800" dirty="0" smtClean="0"/>
          </a:p>
          <a:p>
            <a:pPr marL="0" indent="0">
              <a:buNone/>
            </a:pPr>
            <a:r>
              <a:rPr kumimoji="1" lang="ja-JP" altLang="en-US" sz="4800" dirty="0" smtClean="0"/>
              <a:t>３Ｄの</a:t>
            </a:r>
            <a:r>
              <a:rPr lang="ja-JP" altLang="en-US" sz="4800" dirty="0"/>
              <a:t>脱出</a:t>
            </a:r>
            <a:r>
              <a:rPr lang="ja-JP" altLang="en-US" sz="4800" dirty="0" smtClean="0"/>
              <a:t>ホラーゲームを</a:t>
            </a:r>
            <a:endParaRPr lang="en-US" altLang="ja-JP" sz="4800" dirty="0" smtClean="0"/>
          </a:p>
          <a:p>
            <a:pPr marL="0" indent="0">
              <a:buNone/>
            </a:pPr>
            <a:r>
              <a:rPr lang="ja-JP" altLang="en-US" sz="4800" dirty="0" smtClean="0"/>
              <a:t>作ろうと考えた</a:t>
            </a:r>
            <a:endParaRPr kumimoji="1" lang="ja-JP" altLang="en-US" sz="4800" dirty="0"/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7126" y="2198373"/>
            <a:ext cx="4659627" cy="4659627"/>
          </a:xfrm>
          <a:prstGeom prst="rect">
            <a:avLst/>
          </a:prstGeom>
        </p:spPr>
      </p:pic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26681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19539" y="280709"/>
            <a:ext cx="11702142" cy="1325563"/>
          </a:xfrm>
        </p:spPr>
        <p:txBody>
          <a:bodyPr>
            <a:normAutofit fontScale="90000"/>
          </a:bodyPr>
          <a:lstStyle/>
          <a:p>
            <a:r>
              <a:rPr lang="ja-JP" altLang="ja-JP" sz="60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動作・操作</a:t>
            </a:r>
            <a:r>
              <a:rPr lang="ja-JP" altLang="ja-JP" sz="6000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説明</a:t>
            </a:r>
            <a:r>
              <a:rPr kumimoji="0" lang="ja-JP" altLang="ja-JP" sz="60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AR P黒丸ＰＯＰ体H" panose="020F0A00000000000000" pitchFamily="50" charset="-128"/>
                <a:ea typeface="AR P黒丸ＰＯＰ体H" panose="020F0A00000000000000" pitchFamily="50" charset="-128"/>
                <a:cs typeface="Times New Roman" panose="02020603050405020304" pitchFamily="18" charset="0"/>
              </a:rPr>
              <a:t>プレイヤーの操作</a:t>
            </a:r>
            <a:r>
              <a:rPr kumimoji="0" lang="ja-JP" altLang="en-US" sz="60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AR P黒丸ＰＯＰ体H" panose="020F0A00000000000000" pitchFamily="50" charset="-128"/>
                <a:ea typeface="AR P黒丸ＰＯＰ体H" panose="020F0A00000000000000" pitchFamily="50" charset="-128"/>
                <a:cs typeface="Times New Roman" panose="02020603050405020304" pitchFamily="18" charset="0"/>
              </a:rPr>
              <a:t>①</a:t>
            </a:r>
            <a:r>
              <a:rPr kumimoji="0" lang="ja-JP" altLang="ja-JP" sz="60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AR P黒丸ＰＯＰ体H" panose="020F0A00000000000000" pitchFamily="50" charset="-128"/>
                <a:ea typeface="AR P黒丸ＰＯＰ体H" panose="020F0A00000000000000" pitchFamily="50" charset="-128"/>
              </a:rPr>
              <a:t/>
            </a:r>
            <a:br>
              <a:rPr kumimoji="0" lang="ja-JP" altLang="ja-JP" sz="60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AR P黒丸ＰＯＰ体H" panose="020F0A00000000000000" pitchFamily="50" charset="-128"/>
                <a:ea typeface="AR P黒丸ＰＯＰ体H" panose="020F0A00000000000000" pitchFamily="50" charset="-128"/>
              </a:rPr>
            </a:br>
            <a:endParaRPr kumimoji="1" lang="ja-JP" altLang="en-US" sz="6000" dirty="0">
              <a:solidFill>
                <a:srgbClr val="FF0000"/>
              </a:solidFill>
              <a:latin typeface="AR P黒丸ＰＯＰ体H" panose="020F0A00000000000000" pitchFamily="50" charset="-128"/>
              <a:ea typeface="AR P黒丸ＰＯＰ体H" panose="020F0A00000000000000" pitchFamily="50" charset="-128"/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1033245" y="1215994"/>
            <a:ext cx="10125509" cy="1600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ja-JP" altLang="en-US" sz="4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Times New Roman" panose="02020603050405020304" pitchFamily="18" charset="0"/>
              </a:rPr>
              <a:t>「</a:t>
            </a:r>
            <a:r>
              <a:rPr kumimoji="0" lang="en-US" altLang="ja-JP" sz="4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Times New Roman" panose="02020603050405020304" pitchFamily="18" charset="0"/>
              </a:rPr>
              <a:t>A</a:t>
            </a:r>
            <a:r>
              <a:rPr kumimoji="0" lang="ja-JP" altLang="en-US" sz="4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Times New Roman" panose="02020603050405020304" pitchFamily="18" charset="0"/>
              </a:rPr>
              <a:t>キーで左に移動　Ｄキーで右に移動　</a:t>
            </a:r>
            <a:r>
              <a:rPr kumimoji="0" lang="en-US" altLang="ja-JP" sz="4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Times New Roman" panose="02020603050405020304" pitchFamily="18" charset="0"/>
              </a:rPr>
              <a:t/>
            </a:r>
            <a:br>
              <a:rPr kumimoji="0" lang="en-US" altLang="ja-JP" sz="4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Times New Roman" panose="02020603050405020304" pitchFamily="18" charset="0"/>
              </a:rPr>
            </a:br>
            <a:r>
              <a:rPr kumimoji="0" lang="en-US" altLang="ja-JP" sz="4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Times New Roman" panose="02020603050405020304" pitchFamily="18" charset="0"/>
              </a:rPr>
              <a:t>S</a:t>
            </a:r>
            <a:r>
              <a:rPr kumimoji="0" lang="ja-JP" altLang="en-US" sz="4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Times New Roman" panose="02020603050405020304" pitchFamily="18" charset="0"/>
              </a:rPr>
              <a:t>キーで後ろに移動　</a:t>
            </a:r>
            <a:r>
              <a:rPr kumimoji="0" lang="en-US" altLang="ja-JP" sz="4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Times New Roman" panose="02020603050405020304" pitchFamily="18" charset="0"/>
              </a:rPr>
              <a:t>W</a:t>
            </a:r>
            <a:r>
              <a:rPr kumimoji="0" lang="ja-JP" altLang="en-US" sz="4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Times New Roman" panose="02020603050405020304" pitchFamily="18" charset="0"/>
              </a:rPr>
              <a:t>前に移動」</a:t>
            </a:r>
            <a:endParaRPr kumimoji="0" lang="ja-JP" altLang="en-US" sz="4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ja-JP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游明朝" panose="02020400000000000000" pitchFamily="18" charset="-128"/>
                <a:ea typeface="游明朝" panose="02020400000000000000" pitchFamily="18" charset="-128"/>
                <a:cs typeface="Times New Roman" panose="02020603050405020304" pitchFamily="18" charset="0"/>
              </a:rPr>
              <a:t>　</a:t>
            </a:r>
            <a:endParaRPr kumimoji="0" lang="ja-JP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049" name="Picture 1" descr="図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0282" y="3183211"/>
            <a:ext cx="8091436" cy="3674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20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05151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>
            <a:normAutofit/>
          </a:bodyPr>
          <a:lstStyle/>
          <a:p>
            <a:r>
              <a:rPr lang="ja-JP" altLang="ja-JP" sz="54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動作・操作</a:t>
            </a:r>
            <a:r>
              <a:rPr lang="ja-JP" altLang="ja-JP" sz="5400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説明</a:t>
            </a:r>
            <a:r>
              <a:rPr lang="ja-JP" altLang="ja-JP" sz="5400" dirty="0">
                <a:solidFill>
                  <a:srgbClr val="FF0000"/>
                </a:solidFill>
                <a:latin typeface="AR P黒丸ＰＯＰ体H" panose="020F0A00000000000000" pitchFamily="50" charset="-128"/>
                <a:ea typeface="AR P黒丸ＰＯＰ体H" panose="020F0A00000000000000" pitchFamily="50" charset="-128"/>
              </a:rPr>
              <a:t>アイテムのゲット＆</a:t>
            </a:r>
            <a:r>
              <a:rPr lang="ja-JP" altLang="ja-JP" sz="5400" dirty="0" smtClean="0">
                <a:solidFill>
                  <a:srgbClr val="FF0000"/>
                </a:solidFill>
                <a:latin typeface="AR P黒丸ＰＯＰ体H" panose="020F0A00000000000000" pitchFamily="50" charset="-128"/>
                <a:ea typeface="AR P黒丸ＰＯＰ体H" panose="020F0A00000000000000" pitchFamily="50" charset="-128"/>
              </a:rPr>
              <a:t>使用</a:t>
            </a:r>
            <a:r>
              <a:rPr lang="ja-JP" altLang="en-US" sz="5400" dirty="0" smtClean="0">
                <a:solidFill>
                  <a:srgbClr val="FF0000"/>
                </a:solidFill>
                <a:latin typeface="AR P黒丸ＰＯＰ体H" panose="020F0A00000000000000" pitchFamily="50" charset="-128"/>
                <a:ea typeface="AR P黒丸ＰＯＰ体H" panose="020F0A00000000000000" pitchFamily="50" charset="-128"/>
              </a:rPr>
              <a:t>②</a:t>
            </a:r>
            <a:endParaRPr kumimoji="1" lang="ja-JP" altLang="en-US" sz="5400" dirty="0">
              <a:solidFill>
                <a:srgbClr val="FF0000"/>
              </a:solidFill>
              <a:latin typeface="AR P黒丸ＰＯＰ体H" panose="020F0A00000000000000" pitchFamily="50" charset="-128"/>
              <a:ea typeface="AR P黒丸ＰＯＰ体H" panose="020F0A00000000000000" pitchFamily="50" charset="-128"/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1033245" y="1139050"/>
            <a:ext cx="10125509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ja-JP" altLang="ja-JP" sz="54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・</a:t>
            </a:r>
            <a:r>
              <a:rPr lang="en-US" altLang="ja-JP" sz="54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E</a:t>
            </a:r>
            <a:r>
              <a:rPr lang="ja-JP" altLang="ja-JP" sz="54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キーを</a:t>
            </a:r>
            <a:r>
              <a:rPr lang="ja-JP" altLang="ja-JP" sz="5400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クリックで</a:t>
            </a:r>
            <a:endParaRPr lang="en-US" altLang="ja-JP" sz="5400" dirty="0" smtClean="0">
              <a:latin typeface="AR P悠々ゴシック体E" panose="040B0900000000000000" pitchFamily="50" charset="-128"/>
              <a:ea typeface="AR P悠々ゴシック体E" panose="040B0900000000000000" pitchFamily="50" charset="-128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ja-JP" altLang="ja-JP" sz="5400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ゲット</a:t>
            </a:r>
            <a:r>
              <a:rPr lang="ja-JP" altLang="ja-JP" sz="54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したアイテムを見られる</a:t>
            </a:r>
            <a:endParaRPr kumimoji="0" lang="ja-JP" altLang="en-US" sz="5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 P悠々ゴシック体E" panose="040B0900000000000000" pitchFamily="50" charset="-128"/>
              <a:ea typeface="AR P悠々ゴシック体E" panose="040B0900000000000000" pitchFamily="50" charset="-128"/>
            </a:endParaRPr>
          </a:p>
        </p:txBody>
      </p:sp>
      <p:pic>
        <p:nvPicPr>
          <p:cNvPr id="5" name="図 4" descr="C:\Users\c0324\AppData\Local\Microsoft\Windows\INetCache\Content.Word\スクリーンショット (8)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2522" y="2893376"/>
            <a:ext cx="8866894" cy="518633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21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458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199" y="0"/>
            <a:ext cx="10732477" cy="1325563"/>
          </a:xfrm>
        </p:spPr>
        <p:txBody>
          <a:bodyPr>
            <a:normAutofit fontScale="90000"/>
          </a:bodyPr>
          <a:lstStyle/>
          <a:p>
            <a:r>
              <a:rPr lang="ja-JP" altLang="ja-JP" sz="6000" dirty="0" smtClean="0">
                <a:latin typeface="小塚ゴシック Pro H" panose="020B0800000000000000" pitchFamily="34" charset="-128"/>
                <a:ea typeface="小塚ゴシック Pro H" panose="020B0800000000000000" pitchFamily="34" charset="-128"/>
              </a:rPr>
              <a:t>動作・操作説明</a:t>
            </a:r>
            <a:r>
              <a:rPr lang="ja-JP" altLang="ja-JP" sz="6000" dirty="0" smtClean="0">
                <a:solidFill>
                  <a:srgbClr val="FF0000"/>
                </a:solidFill>
                <a:latin typeface="AR P丸ゴシック体E" panose="020F0900000000000000" pitchFamily="50" charset="-128"/>
                <a:ea typeface="AR P丸ゴシック体E" panose="020F0900000000000000" pitchFamily="50" charset="-128"/>
              </a:rPr>
              <a:t>ロッカー</a:t>
            </a:r>
            <a:r>
              <a:rPr lang="ja-JP" altLang="ja-JP" sz="6000" dirty="0">
                <a:solidFill>
                  <a:srgbClr val="FF0000"/>
                </a:solidFill>
                <a:latin typeface="AR P丸ゴシック体E" panose="020F0900000000000000" pitchFamily="50" charset="-128"/>
                <a:ea typeface="AR P丸ゴシック体E" panose="020F0900000000000000" pitchFamily="50" charset="-128"/>
              </a:rPr>
              <a:t>に</a:t>
            </a:r>
            <a:r>
              <a:rPr lang="ja-JP" altLang="ja-JP" sz="6000" dirty="0" smtClean="0">
                <a:solidFill>
                  <a:srgbClr val="FF0000"/>
                </a:solidFill>
                <a:latin typeface="AR P丸ゴシック体E" panose="020F0900000000000000" pitchFamily="50" charset="-128"/>
                <a:ea typeface="AR P丸ゴシック体E" panose="020F0900000000000000" pitchFamily="50" charset="-128"/>
              </a:rPr>
              <a:t>隠れる</a:t>
            </a:r>
            <a:r>
              <a:rPr lang="ja-JP" altLang="en-US" sz="6000" dirty="0">
                <a:solidFill>
                  <a:srgbClr val="FF0000"/>
                </a:solidFill>
                <a:latin typeface="AR P丸ゴシック体E" panose="020F0900000000000000" pitchFamily="50" charset="-128"/>
                <a:ea typeface="AR P丸ゴシック体E" panose="020F0900000000000000" pitchFamily="50" charset="-128"/>
              </a:rPr>
              <a:t>③</a:t>
            </a:r>
            <a:endParaRPr kumimoji="1" lang="ja-JP" altLang="en-US" sz="6000" dirty="0">
              <a:solidFill>
                <a:srgbClr val="FF0000"/>
              </a:solidFill>
              <a:latin typeface="AR P丸ゴシック体E" panose="020F0900000000000000" pitchFamily="50" charset="-128"/>
              <a:ea typeface="AR P丸ゴシック体E" panose="020F0900000000000000" pitchFamily="50" charset="-128"/>
            </a:endParaRPr>
          </a:p>
        </p:txBody>
      </p:sp>
      <p:pic>
        <p:nvPicPr>
          <p:cNvPr id="3075" name="Picture 3" descr="スクリーンショット (16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7637" y="1768398"/>
            <a:ext cx="12339637" cy="69546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1141682" y="891235"/>
            <a:ext cx="10125509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ja-JP" altLang="ja-JP" sz="5400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・</a:t>
            </a:r>
            <a:r>
              <a:rPr lang="ja-JP" altLang="en-US" sz="5400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スペースキーで隠れられる！</a:t>
            </a:r>
            <a:endParaRPr lang="en-US" altLang="ja-JP" sz="5400" dirty="0" smtClean="0">
              <a:latin typeface="AR P悠々ゴシック体E" panose="040B0900000000000000" pitchFamily="50" charset="-128"/>
              <a:ea typeface="AR P悠々ゴシック体E" panose="040B0900000000000000" pitchFamily="50" charset="-128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ja-JP" altLang="en-US" sz="5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 P悠々ゴシック体E" panose="040B0900000000000000" pitchFamily="50" charset="-128"/>
              <a:ea typeface="AR P悠々ゴシック体E" panose="040B0900000000000000" pitchFamily="50" charset="-128"/>
            </a:endParaRP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22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7206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199" y="0"/>
            <a:ext cx="10732477" cy="1325563"/>
          </a:xfrm>
        </p:spPr>
        <p:txBody>
          <a:bodyPr>
            <a:normAutofit fontScale="90000"/>
          </a:bodyPr>
          <a:lstStyle/>
          <a:p>
            <a:r>
              <a:rPr lang="ja-JP" altLang="ja-JP" sz="6000" dirty="0" smtClean="0">
                <a:latin typeface="小塚ゴシック Pro H" panose="020B0800000000000000" pitchFamily="34" charset="-128"/>
                <a:ea typeface="小塚ゴシック Pro H" panose="020B0800000000000000" pitchFamily="34" charset="-128"/>
              </a:rPr>
              <a:t>動作・操作説明</a:t>
            </a:r>
            <a:r>
              <a:rPr lang="ja-JP" altLang="en-US" sz="6000" dirty="0" smtClean="0">
                <a:solidFill>
                  <a:srgbClr val="FF0000"/>
                </a:solidFill>
                <a:latin typeface="小塚ゴシック Pro H" panose="020B0800000000000000" pitchFamily="34" charset="-128"/>
                <a:ea typeface="小塚ゴシック Pro H" panose="020B0800000000000000" pitchFamily="34" charset="-128"/>
              </a:rPr>
              <a:t>ゲーム進行方法④</a:t>
            </a:r>
            <a:endParaRPr kumimoji="1" lang="ja-JP" altLang="en-US" sz="6000" dirty="0">
              <a:solidFill>
                <a:srgbClr val="FF0000"/>
              </a:solidFill>
              <a:latin typeface="AR P黒丸ＰＯＰ体H" panose="020F0A00000000000000" pitchFamily="50" charset="-128"/>
              <a:ea typeface="AR P黒丸ＰＯＰ体H" panose="020F0A00000000000000" pitchFamily="50" charset="-128"/>
            </a:endParaRP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1141682" y="798902"/>
            <a:ext cx="10125509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ja-JP" altLang="en-US" sz="54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目標</a:t>
            </a:r>
            <a:r>
              <a:rPr lang="ja-JP" altLang="en-US" sz="5400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に従って探索すれば</a:t>
            </a:r>
            <a:r>
              <a:rPr lang="ja-JP" altLang="en-US" sz="6600" dirty="0" smtClean="0">
                <a:solidFill>
                  <a:srgbClr val="FF0000"/>
                </a:solidFill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ＯＫ！</a:t>
            </a:r>
            <a:endParaRPr lang="en-US" altLang="ja-JP" sz="6600" dirty="0" smtClean="0">
              <a:solidFill>
                <a:srgbClr val="FF0000"/>
              </a:solidFill>
              <a:latin typeface="AR P悠々ゴシック体E" panose="040B0900000000000000" pitchFamily="50" charset="-128"/>
              <a:ea typeface="AR P悠々ゴシック体E" panose="040B0900000000000000" pitchFamily="50" charset="-128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ja-JP" altLang="en-US" sz="5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 P悠々ゴシック体E" panose="040B0900000000000000" pitchFamily="50" charset="-128"/>
              <a:ea typeface="AR P悠々ゴシック体E" panose="040B0900000000000000" pitchFamily="50" charset="-128"/>
            </a:endParaRPr>
          </a:p>
        </p:txBody>
      </p:sp>
      <p:pic>
        <p:nvPicPr>
          <p:cNvPr id="4098" name="Picture 2" descr="スクリーンショット (12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637" y="1865701"/>
            <a:ext cx="11698317" cy="65932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23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33810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154723" y="875079"/>
            <a:ext cx="10515600" cy="1325563"/>
          </a:xfrm>
        </p:spPr>
        <p:txBody>
          <a:bodyPr>
            <a:noAutofit/>
          </a:bodyPr>
          <a:lstStyle/>
          <a:p>
            <a:r>
              <a:rPr kumimoji="1" lang="ja-JP" altLang="en-US" sz="6000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ゲームを進めるごとに</a:t>
            </a:r>
            <a:r>
              <a:rPr kumimoji="1" lang="en-US" altLang="ja-JP" sz="6000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/>
            </a:r>
            <a:br>
              <a:rPr kumimoji="1" lang="en-US" altLang="ja-JP" sz="6000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</a:br>
            <a:r>
              <a:rPr kumimoji="1" lang="ja-JP" altLang="en-US" sz="6000" dirty="0" smtClean="0">
                <a:solidFill>
                  <a:srgbClr val="FF0000"/>
                </a:solidFill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キャラクターのセリフも表示</a:t>
            </a:r>
            <a:r>
              <a:rPr kumimoji="1" lang="ja-JP" altLang="en-US" sz="6000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されてストーリーが進む！！</a:t>
            </a:r>
            <a:endParaRPr kumimoji="1" lang="ja-JP" altLang="en-US" sz="6000" dirty="0">
              <a:latin typeface="AR P悠々ゴシック体E" panose="040B0900000000000000" pitchFamily="50" charset="-128"/>
              <a:ea typeface="AR P悠々ゴシック体E" panose="040B0900000000000000" pitchFamily="50" charset="-128"/>
            </a:endParaRPr>
          </a:p>
        </p:txBody>
      </p:sp>
      <p:pic>
        <p:nvPicPr>
          <p:cNvPr id="5" name="図 4" descr="C:\Users\c0324\AppData\Local\Microsoft\Windows\INetCache\Content.Word\スクリーンショット (7)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056" y="2760785"/>
            <a:ext cx="10246005" cy="5823268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24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1284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436077" y="382710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ja-JP" altLang="ja-JP" sz="8000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考察</a:t>
            </a:r>
            <a:r>
              <a:rPr lang="ja-JP" altLang="ja-JP" sz="80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・発展</a:t>
            </a:r>
            <a:r>
              <a:rPr lang="ja-JP" altLang="ja-JP" dirty="0"/>
              <a:t/>
            </a:r>
            <a:br>
              <a:rPr lang="ja-JP" altLang="ja-JP" dirty="0"/>
            </a:b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178169" y="1473932"/>
            <a:ext cx="10357339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sz="4400" dirty="0" smtClean="0"/>
              <a:t>主に</a:t>
            </a:r>
            <a:endParaRPr lang="en-US" altLang="ja-JP" sz="4400" dirty="0" smtClean="0"/>
          </a:p>
          <a:p>
            <a:pPr marL="0" indent="0">
              <a:buNone/>
            </a:pPr>
            <a:r>
              <a:rPr lang="ja-JP" altLang="en-US" sz="4400" dirty="0" smtClean="0"/>
              <a:t>・もっといい作り方はあったのでは？</a:t>
            </a:r>
            <a:endParaRPr lang="en-US" altLang="ja-JP" sz="4400" dirty="0" smtClean="0"/>
          </a:p>
          <a:p>
            <a:pPr marL="0" indent="0">
              <a:buNone/>
            </a:pPr>
            <a:r>
              <a:rPr lang="ja-JP" altLang="en-US" sz="4400" dirty="0"/>
              <a:t>・</a:t>
            </a:r>
            <a:r>
              <a:rPr lang="ja-JP" altLang="en-US" sz="4400" dirty="0" smtClean="0"/>
              <a:t>もっとクオリティを上げれたのでは？</a:t>
            </a:r>
            <a:endParaRPr lang="en-US" altLang="ja-JP" sz="4400" dirty="0" smtClean="0"/>
          </a:p>
          <a:p>
            <a:pPr marL="0" indent="0">
              <a:buNone/>
            </a:pPr>
            <a:r>
              <a:rPr lang="ja-JP" altLang="en-US" sz="4400" dirty="0" smtClean="0"/>
              <a:t>・ＡＩの機能をさらに上手に活用できなかったか？</a:t>
            </a:r>
            <a:endParaRPr lang="en-US" altLang="ja-JP" sz="4400" dirty="0" smtClean="0"/>
          </a:p>
          <a:p>
            <a:pPr marL="0" indent="0">
              <a:buNone/>
            </a:pPr>
            <a:r>
              <a:rPr lang="ja-JP" altLang="en-US" sz="4400" dirty="0" smtClean="0"/>
              <a:t>　　　　　　　　　　などなど・・・</a:t>
            </a:r>
            <a:endParaRPr lang="en-US" altLang="ja-JP" sz="4400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25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55272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-343917" y="2655429"/>
            <a:ext cx="13106400" cy="1325563"/>
          </a:xfrm>
        </p:spPr>
        <p:txBody>
          <a:bodyPr>
            <a:noAutofit/>
          </a:bodyPr>
          <a:lstStyle/>
          <a:p>
            <a:r>
              <a:rPr lang="ja-JP" altLang="ja-JP" sz="500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感想</a:t>
            </a:r>
            <a:endParaRPr kumimoji="1" lang="ja-JP" altLang="en-US" sz="50000" dirty="0">
              <a:latin typeface="AR P悠々ゴシック体E" panose="040B0900000000000000" pitchFamily="50" charset="-128"/>
              <a:ea typeface="AR P悠々ゴシック体E" panose="040B0900000000000000" pitchFamily="50" charset="-128"/>
            </a:endParaRP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26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04978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228600" y="1843210"/>
            <a:ext cx="119634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kumimoji="1" lang="ja-JP" altLang="en-US" sz="30000" dirty="0" smtClean="0"/>
              <a:t>ＥＮＤ</a:t>
            </a:r>
            <a:endParaRPr kumimoji="1" lang="ja-JP" altLang="en-US" sz="300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27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06596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 sz="67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2 </a:t>
            </a:r>
            <a:r>
              <a:rPr lang="ja-JP" altLang="ja-JP" sz="67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作品の概要と特徴</a:t>
            </a:r>
            <a:r>
              <a:rPr lang="ja-JP" altLang="ja-JP" dirty="0"/>
              <a:t/>
            </a:r>
            <a:br>
              <a:rPr lang="ja-JP" altLang="ja-JP" dirty="0"/>
            </a:b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261787" y="1184281"/>
            <a:ext cx="12192000" cy="847237"/>
          </a:xfrm>
        </p:spPr>
        <p:txBody>
          <a:bodyPr>
            <a:noAutofit/>
          </a:bodyPr>
          <a:lstStyle/>
          <a:p>
            <a:r>
              <a:rPr kumimoji="1" lang="ja-JP" altLang="en-US" sz="60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学校からの脱出を目指すゲーム！</a:t>
            </a:r>
            <a:endParaRPr kumimoji="1" lang="ja-JP" altLang="en-US" sz="6000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4" name="正方形/長方形 3"/>
          <p:cNvSpPr/>
          <p:nvPr/>
        </p:nvSpPr>
        <p:spPr>
          <a:xfrm>
            <a:off x="1012507" y="1852036"/>
            <a:ext cx="10341293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spcAft>
                <a:spcPts val="0"/>
              </a:spcAft>
            </a:pPr>
            <a:r>
              <a:rPr lang="ja-JP" altLang="en-US" sz="8800" kern="100" dirty="0" smtClean="0">
                <a:solidFill>
                  <a:srgbClr val="FF0000"/>
                </a:solidFill>
                <a:latin typeface="小塚ゴシック Pro B" panose="020B0800000000000000" pitchFamily="34" charset="-128"/>
                <a:ea typeface="小塚ゴシック Pro B" panose="020B0800000000000000" pitchFamily="34" charset="-128"/>
                <a:cs typeface="Times New Roman" panose="02020603050405020304" pitchFamily="18" charset="0"/>
              </a:rPr>
              <a:t>ティラノがいる！？</a:t>
            </a:r>
            <a:endParaRPr lang="ja-JP" altLang="ja-JP" sz="8800" kern="100" dirty="0">
              <a:solidFill>
                <a:srgbClr val="FF0000"/>
              </a:solidFill>
              <a:latin typeface="小塚ゴシック Pro B" panose="020B0800000000000000" pitchFamily="34" charset="-128"/>
              <a:ea typeface="小塚ゴシック Pro B" panose="020B0800000000000000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正方形/長方形 4"/>
          <p:cNvSpPr/>
          <p:nvPr/>
        </p:nvSpPr>
        <p:spPr>
          <a:xfrm>
            <a:off x="5671716" y="3273680"/>
            <a:ext cx="6432804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ja-JP" altLang="en-US" sz="4800" kern="100" dirty="0" smtClean="0">
                <a:latin typeface="小塚ゴシック Pro H" panose="020B0800000000000000" pitchFamily="34" charset="-128"/>
                <a:ea typeface="小塚ゴシック Pro H" panose="020B0800000000000000" pitchFamily="34" charset="-128"/>
                <a:cs typeface="Times New Roman" panose="02020603050405020304" pitchFamily="18" charset="0"/>
              </a:rPr>
              <a:t>←しかもティラノには</a:t>
            </a:r>
            <a:r>
              <a:rPr lang="en-US" altLang="ja-JP" sz="4800" kern="100" dirty="0" smtClean="0">
                <a:latin typeface="小塚ゴシック Pro H" panose="020B0800000000000000" pitchFamily="34" charset="-128"/>
                <a:ea typeface="小塚ゴシック Pro H" panose="020B0800000000000000" pitchFamily="34" charset="-128"/>
                <a:cs typeface="Times New Roman" panose="02020603050405020304" pitchFamily="18" charset="0"/>
              </a:rPr>
              <a:t/>
            </a:r>
            <a:br>
              <a:rPr lang="en-US" altLang="ja-JP" sz="4800" kern="100" dirty="0" smtClean="0">
                <a:latin typeface="小塚ゴシック Pro H" panose="020B0800000000000000" pitchFamily="34" charset="-128"/>
                <a:ea typeface="小塚ゴシック Pro H" panose="020B0800000000000000" pitchFamily="34" charset="-128"/>
                <a:cs typeface="Times New Roman" panose="02020603050405020304" pitchFamily="18" charset="0"/>
              </a:rPr>
            </a:br>
            <a:r>
              <a:rPr lang="ja-JP" altLang="en-US" sz="7200" kern="100" dirty="0" smtClean="0">
                <a:solidFill>
                  <a:srgbClr val="FF0000"/>
                </a:solidFill>
                <a:latin typeface="小塚ゴシック Pro H" panose="020B0800000000000000" pitchFamily="34" charset="-128"/>
                <a:ea typeface="小塚ゴシック Pro H" panose="020B0800000000000000" pitchFamily="34" charset="-128"/>
                <a:cs typeface="Times New Roman" panose="02020603050405020304" pitchFamily="18" charset="0"/>
              </a:rPr>
              <a:t>ＡＩ</a:t>
            </a:r>
            <a:r>
              <a:rPr lang="ja-JP" altLang="en-US" sz="4800" kern="100" dirty="0" smtClean="0">
                <a:solidFill>
                  <a:srgbClr val="FF0000"/>
                </a:solidFill>
                <a:latin typeface="小塚ゴシック Pro H" panose="020B0800000000000000" pitchFamily="34" charset="-128"/>
                <a:ea typeface="小塚ゴシック Pro H" panose="020B0800000000000000" pitchFamily="34" charset="-128"/>
                <a:cs typeface="Times New Roman" panose="02020603050405020304" pitchFamily="18" charset="0"/>
              </a:rPr>
              <a:t>機能</a:t>
            </a:r>
            <a:r>
              <a:rPr lang="ja-JP" altLang="en-US" sz="4800" kern="100" dirty="0">
                <a:latin typeface="小塚ゴシック Pro H" panose="020B0800000000000000" pitchFamily="34" charset="-128"/>
                <a:ea typeface="小塚ゴシック Pro H" panose="020B0800000000000000" pitchFamily="34" charset="-128"/>
                <a:cs typeface="Times New Roman" panose="02020603050405020304" pitchFamily="18" charset="0"/>
              </a:rPr>
              <a:t>が</a:t>
            </a:r>
            <a:r>
              <a:rPr lang="ja-JP" altLang="en-US" sz="4800" kern="100" dirty="0" smtClean="0">
                <a:latin typeface="小塚ゴシック Pro H" panose="020B0800000000000000" pitchFamily="34" charset="-128"/>
                <a:ea typeface="小塚ゴシック Pro H" panose="020B0800000000000000" pitchFamily="34" charset="-128"/>
                <a:cs typeface="Times New Roman" panose="02020603050405020304" pitchFamily="18" charset="0"/>
              </a:rPr>
              <a:t>搭載</a:t>
            </a:r>
            <a:r>
              <a:rPr lang="en-US" altLang="ja-JP" sz="4800" kern="100" dirty="0" smtClean="0">
                <a:latin typeface="小塚ゴシック Pro H" panose="020B0800000000000000" pitchFamily="34" charset="-128"/>
                <a:ea typeface="小塚ゴシック Pro H" panose="020B0800000000000000" pitchFamily="34" charset="-128"/>
                <a:cs typeface="Times New Roman" panose="02020603050405020304" pitchFamily="18" charset="0"/>
              </a:rPr>
              <a:t/>
            </a:r>
            <a:br>
              <a:rPr lang="en-US" altLang="ja-JP" sz="4800" kern="100" dirty="0" smtClean="0">
                <a:latin typeface="小塚ゴシック Pro H" panose="020B0800000000000000" pitchFamily="34" charset="-128"/>
                <a:ea typeface="小塚ゴシック Pro H" panose="020B0800000000000000" pitchFamily="34" charset="-128"/>
                <a:cs typeface="Times New Roman" panose="02020603050405020304" pitchFamily="18" charset="0"/>
              </a:rPr>
            </a:br>
            <a:r>
              <a:rPr lang="ja-JP" altLang="en-US" sz="4800" kern="100" dirty="0" smtClean="0">
                <a:latin typeface="小塚ゴシック Pro H" panose="020B0800000000000000" pitchFamily="34" charset="-128"/>
                <a:ea typeface="小塚ゴシック Pro H" panose="020B0800000000000000" pitchFamily="34" charset="-128"/>
                <a:cs typeface="Times New Roman" panose="02020603050405020304" pitchFamily="18" charset="0"/>
              </a:rPr>
              <a:t>されている！！！</a:t>
            </a:r>
            <a:r>
              <a:rPr lang="en-US" altLang="ja-JP" sz="4800" kern="100" dirty="0" smtClean="0">
                <a:latin typeface="小塚ゴシック Pro H" panose="020B0800000000000000" pitchFamily="34" charset="-128"/>
                <a:ea typeface="小塚ゴシック Pro H" panose="020B0800000000000000" pitchFamily="34" charset="-128"/>
                <a:cs typeface="Times New Roman" panose="02020603050405020304" pitchFamily="18" charset="0"/>
              </a:rPr>
              <a:t/>
            </a:r>
            <a:br>
              <a:rPr lang="en-US" altLang="ja-JP" sz="4800" kern="100" dirty="0" smtClean="0">
                <a:latin typeface="小塚ゴシック Pro H" panose="020B0800000000000000" pitchFamily="34" charset="-128"/>
                <a:ea typeface="小塚ゴシック Pro H" panose="020B0800000000000000" pitchFamily="34" charset="-128"/>
                <a:cs typeface="Times New Roman" panose="02020603050405020304" pitchFamily="18" charset="0"/>
              </a:rPr>
            </a:br>
            <a:r>
              <a:rPr lang="ja-JP" altLang="en-US" sz="4800" kern="100" dirty="0" smtClean="0">
                <a:latin typeface="小塚ゴシック Pro H" panose="020B0800000000000000" pitchFamily="34" charset="-128"/>
                <a:ea typeface="小塚ゴシック Pro H" panose="020B0800000000000000" pitchFamily="34" charset="-128"/>
                <a:cs typeface="Times New Roman" panose="02020603050405020304" pitchFamily="18" charset="0"/>
              </a:rPr>
              <a:t>　　　</a:t>
            </a:r>
            <a:endParaRPr lang="ja-JP" altLang="ja-JP" sz="4800" kern="100" dirty="0">
              <a:latin typeface="小塚ゴシック Pro H" panose="020B0800000000000000" pitchFamily="34" charset="-128"/>
              <a:ea typeface="小塚ゴシック Pro H" panose="020B0800000000000000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26521"/>
            <a:ext cx="5625315" cy="3164240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7408" y="3459934"/>
            <a:ext cx="3600000" cy="3600000"/>
          </a:xfrm>
          <a:prstGeom prst="rect">
            <a:avLst/>
          </a:prstGeom>
        </p:spPr>
      </p:pic>
      <p:sp>
        <p:nvSpPr>
          <p:cNvPr id="8" name="スライド番号プレースホルダー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60674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ja-JP" altLang="ja-JP" sz="8800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構成図</a:t>
            </a:r>
            <a:r>
              <a:rPr lang="ja-JP" altLang="en-US" sz="8800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！！！！！！↓</a:t>
            </a:r>
            <a:r>
              <a:rPr lang="ja-JP" altLang="ja-JP" dirty="0"/>
              <a:t/>
            </a:r>
            <a:br>
              <a:rPr lang="ja-JP" altLang="ja-JP" dirty="0"/>
            </a:br>
            <a:endParaRPr kumimoji="1" lang="ja-JP" altLang="en-US" dirty="0"/>
          </a:p>
        </p:txBody>
      </p:sp>
      <p:pic>
        <p:nvPicPr>
          <p:cNvPr id="1026" name="Picture 2" descr="構成図(未完成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928" y="1302543"/>
            <a:ext cx="11302144" cy="5397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00934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961292" y="206863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ja-JP" altLang="ja-JP" sz="6600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ハードウェアソフトウェア</a:t>
            </a:r>
            <a:r>
              <a:rPr lang="ja-JP" altLang="ja-JP" sz="66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構成</a:t>
            </a:r>
            <a:r>
              <a:rPr lang="ja-JP" altLang="ja-JP" dirty="0"/>
              <a:t/>
            </a:r>
            <a:br>
              <a:rPr lang="ja-JP" altLang="ja-JP" dirty="0"/>
            </a:b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38200" y="1125415"/>
            <a:ext cx="11353800" cy="5051548"/>
          </a:xfrm>
        </p:spPr>
        <p:txBody>
          <a:bodyPr>
            <a:normAutofit lnSpcReduction="10000"/>
          </a:bodyPr>
          <a:lstStyle/>
          <a:p>
            <a:r>
              <a:rPr lang="en-US" altLang="ja-JP" sz="4800" dirty="0" smtClean="0"/>
              <a:t>-</a:t>
            </a:r>
            <a:r>
              <a:rPr lang="ja-JP" altLang="ja-JP" sz="48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使用情報機器</a:t>
            </a:r>
          </a:p>
          <a:p>
            <a:r>
              <a:rPr lang="ja-JP" altLang="ja-JP" sz="4800" dirty="0"/>
              <a:t>・</a:t>
            </a:r>
            <a:r>
              <a:rPr lang="en-US" altLang="ja-JP" sz="4800" dirty="0"/>
              <a:t>Microsoft Windows 10</a:t>
            </a:r>
            <a:endParaRPr lang="ja-JP" altLang="ja-JP" sz="4800" dirty="0"/>
          </a:p>
          <a:p>
            <a:r>
              <a:rPr lang="en-US" altLang="ja-JP" sz="4800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-</a:t>
            </a:r>
            <a:r>
              <a:rPr lang="ja-JP" altLang="ja-JP" sz="48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使用ソフト等</a:t>
            </a:r>
          </a:p>
          <a:p>
            <a:r>
              <a:rPr lang="ja-JP" altLang="ja-JP" sz="4800" dirty="0"/>
              <a:t>・</a:t>
            </a:r>
            <a:r>
              <a:rPr lang="en-US" altLang="ja-JP" sz="4800" dirty="0" smtClean="0"/>
              <a:t>unity</a:t>
            </a:r>
            <a:r>
              <a:rPr lang="ja-JP" altLang="ja-JP" sz="4800" dirty="0" smtClean="0"/>
              <a:t>・</a:t>
            </a:r>
            <a:r>
              <a:rPr lang="en-US" altLang="ja-JP" sz="4800" dirty="0" smtClean="0"/>
              <a:t>Blender</a:t>
            </a:r>
            <a:r>
              <a:rPr lang="ja-JP" altLang="ja-JP" sz="4800" dirty="0" smtClean="0"/>
              <a:t>・</a:t>
            </a:r>
            <a:r>
              <a:rPr lang="en-US" altLang="ja-JP" sz="4800" dirty="0" smtClean="0"/>
              <a:t>Visual Studio</a:t>
            </a:r>
            <a:r>
              <a:rPr lang="ja-JP" altLang="ja-JP" sz="4800" dirty="0" smtClean="0"/>
              <a:t>・</a:t>
            </a:r>
            <a:r>
              <a:rPr lang="en-US" altLang="ja-JP" sz="4800" dirty="0" err="1" smtClean="0"/>
              <a:t>Aviutl</a:t>
            </a:r>
            <a:r>
              <a:rPr lang="ja-JP" altLang="ja-JP" sz="4800" dirty="0" smtClean="0"/>
              <a:t>・</a:t>
            </a:r>
            <a:r>
              <a:rPr lang="en-US" altLang="ja-JP" sz="4800" dirty="0" err="1"/>
              <a:t>Github</a:t>
            </a:r>
            <a:r>
              <a:rPr lang="en-US" altLang="ja-JP" sz="4800" dirty="0"/>
              <a:t> </a:t>
            </a:r>
            <a:r>
              <a:rPr lang="en-US" altLang="ja-JP" sz="4800" dirty="0" smtClean="0"/>
              <a:t>desktop</a:t>
            </a:r>
            <a:r>
              <a:rPr lang="ja-JP" altLang="ja-JP" sz="4800" dirty="0" smtClean="0"/>
              <a:t>・</a:t>
            </a:r>
            <a:r>
              <a:rPr lang="en-US" altLang="ja-JP" sz="4800" dirty="0"/>
              <a:t>Micro Paint</a:t>
            </a:r>
            <a:endParaRPr lang="ja-JP" altLang="ja-JP" sz="4800" dirty="0"/>
          </a:p>
          <a:p>
            <a:r>
              <a:rPr lang="en-US" altLang="ja-JP" sz="4800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-</a:t>
            </a:r>
            <a:r>
              <a:rPr lang="ja-JP" altLang="ja-JP" sz="48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使用プログラミング言語</a:t>
            </a:r>
          </a:p>
          <a:p>
            <a:r>
              <a:rPr lang="ja-JP" altLang="ja-JP" sz="4800" dirty="0"/>
              <a:t>・</a:t>
            </a:r>
            <a:r>
              <a:rPr lang="en-US" altLang="ja-JP" sz="4800" dirty="0"/>
              <a:t>C#</a:t>
            </a:r>
            <a:r>
              <a:rPr lang="ja-JP" altLang="ja-JP" sz="4800" dirty="0" smtClean="0"/>
              <a:t>言語・</a:t>
            </a:r>
            <a:r>
              <a:rPr lang="en-US" altLang="ja-JP" sz="4800" dirty="0" err="1" smtClean="0"/>
              <a:t>VisualBasic</a:t>
            </a:r>
            <a:r>
              <a:rPr lang="ja-JP" altLang="ja-JP" sz="4800" dirty="0" smtClean="0"/>
              <a:t>言語</a:t>
            </a:r>
            <a:endParaRPr lang="ja-JP" altLang="ja-JP" sz="4800" dirty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65714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005641" y="980791"/>
            <a:ext cx="10515600" cy="1325563"/>
          </a:xfrm>
        </p:spPr>
        <p:txBody>
          <a:bodyPr>
            <a:normAutofit/>
          </a:bodyPr>
          <a:lstStyle/>
          <a:p>
            <a:r>
              <a:rPr lang="ja-JP" altLang="en-US" sz="8800" dirty="0" smtClean="0">
                <a:latin typeface="AR P黒丸ＰＯＰ体H" panose="020F0A00000000000000" pitchFamily="50" charset="-128"/>
                <a:ea typeface="AR P黒丸ＰＯＰ体H" panose="020F0A00000000000000" pitchFamily="50" charset="-128"/>
              </a:rPr>
              <a:t>ＤＦＤ→</a:t>
            </a:r>
            <a:endParaRPr kumimoji="1" lang="ja-JP" altLang="en-US" sz="8800" dirty="0">
              <a:latin typeface="AR P黒丸ＰＯＰ体H" panose="020F0A00000000000000" pitchFamily="50" charset="-128"/>
              <a:ea typeface="AR P黒丸ＰＯＰ体H" panose="020F0A00000000000000" pitchFamily="50" charset="-128"/>
            </a:endParaRPr>
          </a:p>
        </p:txBody>
      </p:sp>
      <p:sp>
        <p:nvSpPr>
          <p:cNvPr id="4" name="正方形/長方形 3"/>
          <p:cNvSpPr/>
          <p:nvPr/>
        </p:nvSpPr>
        <p:spPr>
          <a:xfrm>
            <a:off x="5100727" y="281355"/>
            <a:ext cx="6942992" cy="6576646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641" y="3210795"/>
            <a:ext cx="2736021" cy="3647205"/>
          </a:xfrm>
          <a:prstGeom prst="rect">
            <a:avLst/>
          </a:prstGeom>
        </p:spPr>
      </p:pic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6</a:t>
            </a:fld>
            <a:endParaRPr kumimoji="1" lang="ja-JP" altLang="en-US"/>
          </a:p>
        </p:txBody>
      </p:sp>
      <p:pic>
        <p:nvPicPr>
          <p:cNvPr id="7" name="コンテンツ プレースホルダー 6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249009" y="357233"/>
            <a:ext cx="7042550" cy="6799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234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画像がない</a:t>
            </a:r>
            <a:r>
              <a:rPr kumimoji="1" lang="en-US" altLang="ja-JP" dirty="0" smtClean="0"/>
              <a:t>!!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 fontScale="25000" lnSpcReduction="20000"/>
          </a:bodyPr>
          <a:lstStyle/>
          <a:p>
            <a:r>
              <a:rPr lang="ja-JP" altLang="en-US" dirty="0"/>
              <a:t> </a:t>
            </a:r>
            <a:r>
              <a:rPr lang="en-US" altLang="ja-JP" dirty="0"/>
              <a:t>// S</a:t>
            </a:r>
            <a:r>
              <a:rPr lang="ja-JP" altLang="en-US" dirty="0"/>
              <a:t>キー（後方移動）</a:t>
            </a:r>
          </a:p>
          <a:p>
            <a:r>
              <a:rPr lang="en-US" altLang="ja-JP" dirty="0"/>
              <a:t>            if (</a:t>
            </a:r>
            <a:r>
              <a:rPr lang="en-US" altLang="ja-JP" dirty="0" err="1"/>
              <a:t>Input.GetKey</a:t>
            </a:r>
            <a:r>
              <a:rPr lang="en-US" altLang="ja-JP" dirty="0"/>
              <a:t>(</a:t>
            </a:r>
            <a:r>
              <a:rPr lang="en-US" altLang="ja-JP" dirty="0" err="1"/>
              <a:t>KeyCode.S</a:t>
            </a:r>
            <a:r>
              <a:rPr lang="en-US" altLang="ja-JP" dirty="0"/>
              <a:t>))</a:t>
            </a:r>
          </a:p>
          <a:p>
            <a:r>
              <a:rPr lang="ja-JP" altLang="en-US" dirty="0"/>
              <a:t>            </a:t>
            </a:r>
            <a:r>
              <a:rPr lang="en-US" altLang="ja-JP" dirty="0"/>
              <a:t>{</a:t>
            </a:r>
          </a:p>
          <a:p>
            <a:r>
              <a:rPr lang="en-US" altLang="ja-JP" dirty="0"/>
              <a:t>                </a:t>
            </a:r>
            <a:r>
              <a:rPr lang="en-US" altLang="ja-JP" dirty="0" err="1"/>
              <a:t>transform.position</a:t>
            </a:r>
            <a:r>
              <a:rPr lang="en-US" altLang="ja-JP" dirty="0"/>
              <a:t> -= speed * </a:t>
            </a:r>
            <a:r>
              <a:rPr lang="en-US" altLang="ja-JP" dirty="0" err="1"/>
              <a:t>transform.forward</a:t>
            </a:r>
            <a:r>
              <a:rPr lang="en-US" altLang="ja-JP" dirty="0"/>
              <a:t> * </a:t>
            </a:r>
            <a:r>
              <a:rPr lang="en-US" altLang="ja-JP" dirty="0" err="1"/>
              <a:t>Time.deltaTime</a:t>
            </a:r>
            <a:r>
              <a:rPr lang="en-US" altLang="ja-JP" dirty="0"/>
              <a:t>;</a:t>
            </a:r>
          </a:p>
          <a:p>
            <a:r>
              <a:rPr lang="ja-JP" altLang="en-US" dirty="0"/>
              <a:t>            </a:t>
            </a:r>
            <a:r>
              <a:rPr lang="en-US" altLang="ja-JP" dirty="0"/>
              <a:t>}</a:t>
            </a:r>
          </a:p>
          <a:p>
            <a:r>
              <a:rPr lang="ja-JP" altLang="en-US" dirty="0"/>
              <a:t>            </a:t>
            </a:r>
            <a:r>
              <a:rPr lang="en-US" altLang="ja-JP" dirty="0"/>
              <a:t>// D</a:t>
            </a:r>
            <a:r>
              <a:rPr lang="ja-JP" altLang="en-US" dirty="0"/>
              <a:t>キー（右移動）</a:t>
            </a:r>
          </a:p>
          <a:p>
            <a:r>
              <a:rPr lang="en-US" altLang="ja-JP" dirty="0"/>
              <a:t>            if (</a:t>
            </a:r>
            <a:r>
              <a:rPr lang="en-US" altLang="ja-JP" dirty="0" err="1"/>
              <a:t>Input.GetKey</a:t>
            </a:r>
            <a:r>
              <a:rPr lang="en-US" altLang="ja-JP" dirty="0"/>
              <a:t>(</a:t>
            </a:r>
            <a:r>
              <a:rPr lang="en-US" altLang="ja-JP" dirty="0" err="1"/>
              <a:t>KeyCode.D</a:t>
            </a:r>
            <a:r>
              <a:rPr lang="en-US" altLang="ja-JP" dirty="0"/>
              <a:t>))</a:t>
            </a:r>
          </a:p>
          <a:p>
            <a:r>
              <a:rPr lang="ja-JP" altLang="en-US" dirty="0"/>
              <a:t>            </a:t>
            </a:r>
            <a:r>
              <a:rPr lang="en-US" altLang="ja-JP" dirty="0"/>
              <a:t>{</a:t>
            </a:r>
          </a:p>
          <a:p>
            <a:r>
              <a:rPr lang="en-US" altLang="ja-JP" dirty="0"/>
              <a:t>                </a:t>
            </a:r>
            <a:r>
              <a:rPr lang="en-US" altLang="ja-JP" dirty="0" err="1"/>
              <a:t>transform.position</a:t>
            </a:r>
            <a:r>
              <a:rPr lang="en-US" altLang="ja-JP" dirty="0"/>
              <a:t> += speed * </a:t>
            </a:r>
            <a:r>
              <a:rPr lang="en-US" altLang="ja-JP" dirty="0" err="1"/>
              <a:t>transform.right</a:t>
            </a:r>
            <a:r>
              <a:rPr lang="en-US" altLang="ja-JP" dirty="0"/>
              <a:t> * </a:t>
            </a:r>
            <a:r>
              <a:rPr lang="en-US" altLang="ja-JP" dirty="0" err="1"/>
              <a:t>Time.deltaTime</a:t>
            </a:r>
            <a:r>
              <a:rPr lang="en-US" altLang="ja-JP" dirty="0"/>
              <a:t>;</a:t>
            </a:r>
          </a:p>
          <a:p>
            <a:r>
              <a:rPr lang="ja-JP" altLang="en-US" dirty="0"/>
              <a:t>            </a:t>
            </a:r>
            <a:r>
              <a:rPr lang="en-US" altLang="ja-JP" dirty="0"/>
              <a:t>}</a:t>
            </a:r>
          </a:p>
          <a:p>
            <a:endParaRPr lang="ja-JP" altLang="en-US" dirty="0"/>
          </a:p>
          <a:p>
            <a:r>
              <a:rPr lang="ja-JP" altLang="en-US" dirty="0"/>
              <a:t>            </a:t>
            </a:r>
            <a:r>
              <a:rPr lang="en-US" altLang="ja-JP" dirty="0"/>
              <a:t>// A</a:t>
            </a:r>
            <a:r>
              <a:rPr lang="ja-JP" altLang="en-US" dirty="0"/>
              <a:t>キー（左移動）</a:t>
            </a:r>
          </a:p>
          <a:p>
            <a:r>
              <a:rPr lang="en-US" altLang="ja-JP" dirty="0"/>
              <a:t>            if (</a:t>
            </a:r>
            <a:r>
              <a:rPr lang="en-US" altLang="ja-JP" dirty="0" err="1"/>
              <a:t>Input.GetKey</a:t>
            </a:r>
            <a:r>
              <a:rPr lang="en-US" altLang="ja-JP" dirty="0"/>
              <a:t>(</a:t>
            </a:r>
            <a:r>
              <a:rPr lang="en-US" altLang="ja-JP" dirty="0" err="1"/>
              <a:t>KeyCode.A</a:t>
            </a:r>
            <a:r>
              <a:rPr lang="en-US" altLang="ja-JP" dirty="0"/>
              <a:t>))</a:t>
            </a:r>
          </a:p>
          <a:p>
            <a:r>
              <a:rPr lang="ja-JP" altLang="en-US" dirty="0"/>
              <a:t>            </a:t>
            </a:r>
            <a:r>
              <a:rPr lang="en-US" altLang="ja-JP" dirty="0"/>
              <a:t>{</a:t>
            </a:r>
          </a:p>
          <a:p>
            <a:r>
              <a:rPr lang="en-US" altLang="ja-JP" dirty="0"/>
              <a:t>                </a:t>
            </a:r>
            <a:r>
              <a:rPr lang="en-US" altLang="ja-JP" dirty="0" err="1"/>
              <a:t>transform.position</a:t>
            </a:r>
            <a:r>
              <a:rPr lang="en-US" altLang="ja-JP" dirty="0"/>
              <a:t> -= speed * </a:t>
            </a:r>
            <a:r>
              <a:rPr lang="en-US" altLang="ja-JP" dirty="0" err="1"/>
              <a:t>transform.right</a:t>
            </a:r>
            <a:r>
              <a:rPr lang="en-US" altLang="ja-JP" dirty="0"/>
              <a:t> * </a:t>
            </a:r>
            <a:r>
              <a:rPr lang="en-US" altLang="ja-JP" dirty="0" err="1"/>
              <a:t>Time.deltaTime</a:t>
            </a:r>
            <a:r>
              <a:rPr lang="en-US" altLang="ja-JP" dirty="0"/>
              <a:t>;</a:t>
            </a:r>
          </a:p>
          <a:p>
            <a:r>
              <a:rPr lang="ja-JP" altLang="en-US" dirty="0"/>
              <a:t>            </a:t>
            </a:r>
            <a:r>
              <a:rPr lang="en-US" altLang="ja-JP" dirty="0"/>
              <a:t>}</a:t>
            </a:r>
          </a:p>
          <a:p>
            <a:endParaRPr lang="ja-JP" altLang="en-US" dirty="0"/>
          </a:p>
          <a:p>
            <a:r>
              <a:rPr lang="ja-JP" altLang="en-US" dirty="0"/>
              <a:t>        </a:t>
            </a:r>
            <a:r>
              <a:rPr lang="en-US" altLang="ja-JP" dirty="0"/>
              <a:t>}</a:t>
            </a:r>
          </a:p>
          <a:p>
            <a:r>
              <a:rPr lang="en-US" altLang="ja-JP" dirty="0"/>
              <a:t>        else if(</a:t>
            </a:r>
            <a:r>
              <a:rPr lang="en-US" altLang="ja-JP" dirty="0" err="1"/>
              <a:t>tai.flg</a:t>
            </a:r>
            <a:r>
              <a:rPr lang="en-US" altLang="ja-JP" dirty="0"/>
              <a:t> &amp;&amp; </a:t>
            </a:r>
            <a:r>
              <a:rPr lang="en-US" altLang="ja-JP" dirty="0" err="1"/>
              <a:t>flg_rok</a:t>
            </a:r>
            <a:r>
              <a:rPr lang="en-US" altLang="ja-JP" dirty="0"/>
              <a:t>)</a:t>
            </a:r>
          </a:p>
          <a:p>
            <a:r>
              <a:rPr lang="ja-JP" altLang="en-US" dirty="0"/>
              <a:t>        </a:t>
            </a:r>
            <a:r>
              <a:rPr lang="en-US" altLang="ja-JP" dirty="0"/>
              <a:t>{</a:t>
            </a:r>
          </a:p>
          <a:p>
            <a:r>
              <a:rPr lang="en-US" altLang="ja-JP" dirty="0"/>
              <a:t>            float </a:t>
            </a:r>
            <a:r>
              <a:rPr lang="en-US" altLang="ja-JP" dirty="0" err="1"/>
              <a:t>interpolatedValue</a:t>
            </a:r>
            <a:r>
              <a:rPr lang="en-US" altLang="ja-JP" dirty="0"/>
              <a:t> = (</a:t>
            </a:r>
            <a:r>
              <a:rPr lang="en-US" altLang="ja-JP" dirty="0" err="1"/>
              <a:t>Time.time</a:t>
            </a:r>
            <a:r>
              <a:rPr lang="en-US" altLang="ja-JP" dirty="0"/>
              <a:t> - </a:t>
            </a:r>
            <a:r>
              <a:rPr lang="en-US" altLang="ja-JP" dirty="0" err="1"/>
              <a:t>tai.startTime</a:t>
            </a:r>
            <a:r>
              <a:rPr lang="en-US" altLang="ja-JP" dirty="0"/>
              <a:t>) / </a:t>
            </a:r>
            <a:r>
              <a:rPr lang="en-US" altLang="ja-JP" dirty="0" err="1"/>
              <a:t>tai.distance</a:t>
            </a:r>
            <a:r>
              <a:rPr lang="en-US" altLang="ja-JP" dirty="0"/>
              <a:t>;</a:t>
            </a:r>
          </a:p>
          <a:p>
            <a:r>
              <a:rPr lang="zh-TW" altLang="en-US" dirty="0"/>
              <a:t>            </a:t>
            </a:r>
            <a:r>
              <a:rPr lang="en-US" altLang="zh-TW" dirty="0"/>
              <a:t>//</a:t>
            </a:r>
            <a:r>
              <a:rPr lang="zh-TW" altLang="en-US" dirty="0"/>
              <a:t>球面線形移動</a:t>
            </a:r>
          </a:p>
          <a:p>
            <a:r>
              <a:rPr lang="en-US" altLang="ja-JP" dirty="0"/>
              <a:t>            </a:t>
            </a:r>
            <a:r>
              <a:rPr lang="en-US" altLang="ja-JP" dirty="0" err="1"/>
              <a:t>transform.position</a:t>
            </a:r>
            <a:r>
              <a:rPr lang="en-US" altLang="ja-JP" dirty="0"/>
              <a:t> = Vector3.Slerp(</a:t>
            </a:r>
            <a:r>
              <a:rPr lang="en-US" altLang="ja-JP" dirty="0" err="1"/>
              <a:t>transform.position</a:t>
            </a:r>
            <a:r>
              <a:rPr lang="en-US" altLang="ja-JP" dirty="0"/>
              <a:t>, </a:t>
            </a:r>
            <a:r>
              <a:rPr lang="en-US" altLang="ja-JP" dirty="0" err="1"/>
              <a:t>tai.move_rok.transform.position</a:t>
            </a:r>
            <a:r>
              <a:rPr lang="en-US" altLang="ja-JP" dirty="0"/>
              <a:t>, </a:t>
            </a:r>
            <a:r>
              <a:rPr lang="en-US" altLang="ja-JP" dirty="0" err="1"/>
              <a:t>interpolatedValue</a:t>
            </a:r>
            <a:r>
              <a:rPr lang="en-US" altLang="ja-JP" dirty="0"/>
              <a:t>);</a:t>
            </a:r>
          </a:p>
          <a:p>
            <a:endParaRPr lang="ja-JP" altLang="en-US" dirty="0"/>
          </a:p>
          <a:p>
            <a:r>
              <a:rPr lang="ja-JP" altLang="en-US" dirty="0"/>
              <a:t>        </a:t>
            </a:r>
            <a:r>
              <a:rPr lang="en-US" altLang="ja-JP" dirty="0"/>
              <a:t>}</a:t>
            </a:r>
          </a:p>
          <a:p>
            <a:r>
              <a:rPr lang="en-US" altLang="ja-JP" dirty="0"/>
              <a:t>        if (</a:t>
            </a:r>
            <a:r>
              <a:rPr lang="en-US" altLang="ja-JP" dirty="0" err="1"/>
              <a:t>Input.GetKeyDown</a:t>
            </a:r>
            <a:r>
              <a:rPr lang="en-US" altLang="ja-JP" dirty="0"/>
              <a:t>(</a:t>
            </a:r>
            <a:r>
              <a:rPr lang="en-US" altLang="ja-JP" dirty="0" err="1"/>
              <a:t>KeyCode.R</a:t>
            </a:r>
            <a:r>
              <a:rPr lang="en-US" altLang="ja-JP" dirty="0"/>
              <a:t>)){</a:t>
            </a:r>
          </a:p>
          <a:p>
            <a:r>
              <a:rPr lang="en-US" altLang="ja-JP" dirty="0"/>
              <a:t>            if (</a:t>
            </a:r>
            <a:r>
              <a:rPr lang="en-US" altLang="ja-JP" dirty="0" err="1"/>
              <a:t>transform.eulerAngles.x</a:t>
            </a:r>
            <a:r>
              <a:rPr lang="en-US" altLang="ja-JP" dirty="0"/>
              <a:t> &gt;= 170 || </a:t>
            </a:r>
            <a:r>
              <a:rPr lang="en-US" altLang="ja-JP" dirty="0" err="1"/>
              <a:t>transform.eulerAngles.z</a:t>
            </a:r>
            <a:r>
              <a:rPr lang="en-US" altLang="ja-JP" dirty="0"/>
              <a:t> &gt;= 170)</a:t>
            </a:r>
          </a:p>
          <a:p>
            <a:r>
              <a:rPr lang="ja-JP" altLang="en-US" dirty="0"/>
              <a:t>            </a:t>
            </a:r>
            <a:r>
              <a:rPr lang="en-US" altLang="ja-JP" dirty="0"/>
              <a:t>{</a:t>
            </a:r>
          </a:p>
          <a:p>
            <a:r>
              <a:rPr lang="en-US" altLang="ja-JP" dirty="0"/>
              <a:t>                </a:t>
            </a:r>
            <a:r>
              <a:rPr lang="en-US" altLang="ja-JP" dirty="0" err="1"/>
              <a:t>transform.eulerAngles</a:t>
            </a:r>
            <a:r>
              <a:rPr lang="en-US" altLang="ja-JP" dirty="0"/>
              <a:t> = new Vector3(0f, </a:t>
            </a:r>
            <a:r>
              <a:rPr lang="en-US" altLang="ja-JP" dirty="0" err="1"/>
              <a:t>transform.rotation.y</a:t>
            </a:r>
            <a:r>
              <a:rPr lang="en-US" altLang="ja-JP" dirty="0"/>
              <a:t>, 0f);</a:t>
            </a:r>
          </a:p>
          <a:p>
            <a:r>
              <a:rPr lang="en-US" altLang="ja-JP" dirty="0"/>
              <a:t>                </a:t>
            </a:r>
            <a:r>
              <a:rPr lang="en-US" altLang="ja-JP" dirty="0" err="1"/>
              <a:t>transform.position</a:t>
            </a:r>
            <a:r>
              <a:rPr lang="en-US" altLang="ja-JP" dirty="0"/>
              <a:t> += new Vector3(0, 0.1f, 0);</a:t>
            </a:r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0004" y="233241"/>
            <a:ext cx="1306736" cy="6492875"/>
          </a:xfrm>
          <a:prstGeom prst="rect">
            <a:avLst/>
          </a:prstGeom>
        </p:spPr>
      </p:pic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66743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sz="8800" dirty="0" smtClean="0">
                <a:latin typeface="AR P黒丸ＰＯＰ体H" panose="020F0A00000000000000" pitchFamily="50" charset="-128"/>
                <a:ea typeface="AR P黒丸ＰＯＰ体H" panose="020F0A00000000000000" pitchFamily="50" charset="-128"/>
              </a:rPr>
              <a:t>アイテム</a:t>
            </a:r>
            <a:endParaRPr kumimoji="1" lang="ja-JP" altLang="en-US" sz="8800" dirty="0">
              <a:latin typeface="AR P黒丸ＰＯＰ体H" panose="020F0A00000000000000" pitchFamily="50" charset="-128"/>
              <a:ea typeface="AR P黒丸ＰＯＰ体H" panose="020F0A00000000000000" pitchFamily="50" charset="-128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 smtClean="0"/>
              <a:t>ゲーム内にはアイテムが出てくるがアイテムクラスで管理している</a:t>
            </a:r>
            <a:endParaRPr kumimoji="1" lang="en-US" altLang="ja-JP" dirty="0" smtClean="0"/>
          </a:p>
          <a:p>
            <a:r>
              <a:rPr lang="ja-JP" altLang="en-US" dirty="0" smtClean="0"/>
              <a:t>アイテムインスタンスは画像と説明と名前を持っている</a:t>
            </a:r>
            <a:endParaRPr kumimoji="1" lang="en-US" altLang="ja-JP" dirty="0" smtClean="0"/>
          </a:p>
        </p:txBody>
      </p:sp>
      <p:sp>
        <p:nvSpPr>
          <p:cNvPr id="5" name="加算 4"/>
          <p:cNvSpPr/>
          <p:nvPr/>
        </p:nvSpPr>
        <p:spPr>
          <a:xfrm>
            <a:off x="8115300" y="3688938"/>
            <a:ext cx="589082" cy="677772"/>
          </a:xfrm>
          <a:prstGeom prst="mathPlus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8827477" y="3843158"/>
            <a:ext cx="2690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名前</a:t>
            </a:r>
            <a:r>
              <a:rPr kumimoji="1" lang="en-US" altLang="ja-JP" dirty="0" smtClean="0"/>
              <a:t>(</a:t>
            </a:r>
            <a:r>
              <a:rPr kumimoji="1" lang="ja-JP" altLang="en-US" dirty="0" smtClean="0"/>
              <a:t>判別</a:t>
            </a:r>
            <a:r>
              <a:rPr lang="ja-JP" altLang="en-US" dirty="0"/>
              <a:t>用</a:t>
            </a:r>
            <a:r>
              <a:rPr kumimoji="1" lang="en-US" altLang="ja-JP" dirty="0" smtClean="0"/>
              <a:t>)</a:t>
            </a:r>
            <a:endParaRPr kumimoji="1" lang="ja-JP" altLang="en-US" dirty="0"/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3469" y="5606941"/>
            <a:ext cx="8058531" cy="1286885"/>
          </a:xfrm>
          <a:prstGeom prst="rect">
            <a:avLst/>
          </a:prstGeom>
        </p:spPr>
      </p:pic>
      <p:pic>
        <p:nvPicPr>
          <p:cNvPr id="4" name="図 3" descr="C:\Users\c0338\Pictures\Screenshots\スクリーンショット (5)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248" y="3341883"/>
            <a:ext cx="7787052" cy="245226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スライド番号プレースホルダー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18395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森田説明スライド！（仮配置スライド）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52084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231</TotalTime>
  <Words>589</Words>
  <Application>Microsoft Office PowerPoint</Application>
  <PresentationFormat>ワイド画面</PresentationFormat>
  <Paragraphs>119</Paragraphs>
  <Slides>27</Slides>
  <Notes>1</Notes>
  <HiddenSlides>0</HiddenSlides>
  <MMClips>1</MMClips>
  <ScaleCrop>false</ScaleCrop>
  <HeadingPairs>
    <vt:vector size="6" baseType="variant">
      <vt:variant>
        <vt:lpstr>使用されているフォント</vt:lpstr>
      </vt:variant>
      <vt:variant>
        <vt:i4>18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27</vt:i4>
      </vt:variant>
    </vt:vector>
  </HeadingPairs>
  <TitlesOfParts>
    <vt:vector size="46" baseType="lpstr">
      <vt:lpstr>Adobe Gothic Std B</vt:lpstr>
      <vt:lpstr>AR Pゴシック体S</vt:lpstr>
      <vt:lpstr>AR P丸ゴシック体E</vt:lpstr>
      <vt:lpstr>AR P黒丸ＰＯＰ体H</vt:lpstr>
      <vt:lpstr>AR P悠々ゴシック体E</vt:lpstr>
      <vt:lpstr>HGS創英角ﾎﾟｯﾌﾟ体</vt:lpstr>
      <vt:lpstr>新細明體</vt:lpstr>
      <vt:lpstr>UD デジタル 教科書体 NK-B</vt:lpstr>
      <vt:lpstr>小塚ゴシック Pr6N B</vt:lpstr>
      <vt:lpstr>小塚ゴシック Pro B</vt:lpstr>
      <vt:lpstr>小塚ゴシック Pro H</vt:lpstr>
      <vt:lpstr>游ゴシック</vt:lpstr>
      <vt:lpstr>游ゴシック Light</vt:lpstr>
      <vt:lpstr>游明朝</vt:lpstr>
      <vt:lpstr>Arial</vt:lpstr>
      <vt:lpstr>Calibri</vt:lpstr>
      <vt:lpstr>Calibri Light</vt:lpstr>
      <vt:lpstr>Times New Roman</vt:lpstr>
      <vt:lpstr>Office Theme</vt:lpstr>
      <vt:lpstr>チーム名 グットナチュラルパーソン！</vt:lpstr>
      <vt:lpstr>1 作成目的、背景</vt:lpstr>
      <vt:lpstr>2 作品の概要と特徴 </vt:lpstr>
      <vt:lpstr>構成図！！！！！！↓ </vt:lpstr>
      <vt:lpstr>ハードウェアソフトウェア構成 </vt:lpstr>
      <vt:lpstr>ＤＦＤ→</vt:lpstr>
      <vt:lpstr>画像がない!!</vt:lpstr>
      <vt:lpstr>アイテム</vt:lpstr>
      <vt:lpstr>森田説明スライド！（仮配置スライド）</vt:lpstr>
      <vt:lpstr>スタート画面</vt:lpstr>
      <vt:lpstr>タイトル画面などの説明</vt:lpstr>
      <vt:lpstr>How to playの説明</vt:lpstr>
      <vt:lpstr>ＢＧＭ、３Ｄモデル、ゲームストーリー</vt:lpstr>
      <vt:lpstr>ほかにも様々なモデル作成</vt:lpstr>
      <vt:lpstr>マップ</vt:lpstr>
      <vt:lpstr>マップの壁紙</vt:lpstr>
      <vt:lpstr>ＢＧＭ</vt:lpstr>
      <vt:lpstr>ゲームストーリー</vt:lpstr>
      <vt:lpstr>対馬説明スライド！（仮配置スライド）</vt:lpstr>
      <vt:lpstr>動作・操作説明プレイヤーの操作① </vt:lpstr>
      <vt:lpstr>動作・操作説明アイテムのゲット＆使用②</vt:lpstr>
      <vt:lpstr>動作・操作説明ロッカーに隠れる③</vt:lpstr>
      <vt:lpstr>動作・操作説明ゲーム進行方法④</vt:lpstr>
      <vt:lpstr>ゲームを進めるごとに キャラクターのセリフも表示されてストーリーが進む！！</vt:lpstr>
      <vt:lpstr>考察・発展 </vt:lpstr>
      <vt:lpstr>感想</vt:lpstr>
      <vt:lpstr>PowerPoint プレゼンテーション</vt:lpstr>
    </vt:vector>
  </TitlesOfParts>
  <Company>埼玉県教育委員会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チーム名 グットナチュラルパーソン！</dc:title>
  <dc:creator>埼玉県教育委員会</dc:creator>
  <cp:lastModifiedBy>埼玉県教育委員会</cp:lastModifiedBy>
  <cp:revision>29</cp:revision>
  <dcterms:created xsi:type="dcterms:W3CDTF">2023-11-20T01:28:01Z</dcterms:created>
  <dcterms:modified xsi:type="dcterms:W3CDTF">2023-11-30T01:46:20Z</dcterms:modified>
</cp:coreProperties>
</file>